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2.xml" ContentType="application/vnd.openxmlformats-officedocument.presentationml.comments+xml"/>
  <Override PartName="/ppt/notesSlides/notesSlide26.xml" ContentType="application/vnd.openxmlformats-officedocument.presentationml.notesSlide+xml"/>
  <Override PartName="/ppt/comments/comment3.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TZkFVIEcbrIschSO871iInQjNh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Budrick"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95308C-047F-46F9-B9EF-084F21FF6146}">
  <a:tblStyle styleId="{4D95308C-047F-46F9-B9EF-084F21FF61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43"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12-30T20:28:56.019" idx="1">
    <p:pos x="6000" y="0"/>
    <p:text>Caroline: Help my understand what we need to convey about canary by comparing to others. There is a lot on this slide.. Is this a geo break argument? Why do we need it and how is it helpful?
Response from John: See the notes below. It follows from what is now the second bullet on the previous slide.</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mkv3_4I"/>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22-12-30T20:30:32.144" idx="2">
    <p:pos x="6000" y="0"/>
    <p:text>Caroline: Same comment as slide 8 = Please have mel add some visual notation where big reg changes have occurred Also clarify is this includes EFP data which may need to be looked at separately. 
Response from John: The example came from the assessment. If there is sufficient information, perhaps look at the different gear types ie longline, rod and reel, trammel and gill nets etc. and even EFP.</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mkv3_4Q"/>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22-12-30T20:29:42.917" idx="3">
    <p:pos x="6000" y="0"/>
    <p:text>Caroline: This says "CA trawl fleet" - all bottom trawl? See my comment on slide 5 about being careful with gear types within trawl due to mid-water trawl EFP and reg changes. Maybe this data should be looked at again and mid-water trawl looked at separately 
Please have Mel add a visual to this graphic to note some of the reg changes we discussed on slide 5 so we can seem them here.
Response from John: Just a place holder from the previous assessment. Mel can work from this as a template and overlay the regulations in a timeline. Doing the same for recreational would be helpful as well. Breaking it out by gear types is fine, but they combined them in the previous assessment.</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mkv3_4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fba43c587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fba43c5878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1fba43c5878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d00bd93369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d00bd93369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d00bd93369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Length comps for the top 16 rockfish species north of Pt Conception.  Samples collected were collected from all modes between 2005-2019.  Only samples north of Pt Conception are included and are shown divided north and south of Point Arena.  Looking at canary, there is not much difference between fish observed north or south of Point Arena, so not a big concern about data weighting etc. to reflect the longer season south vs. north as for quillback or copper.</a:t>
            </a:r>
            <a:endParaRPr/>
          </a:p>
          <a:p>
            <a:pPr marL="0" lvl="0" indent="0" algn="l" rtl="0">
              <a:spcBef>
                <a:spcPts val="0"/>
              </a:spcBef>
              <a:spcAft>
                <a:spcPts val="0"/>
              </a:spcAft>
              <a:buNone/>
            </a:pPr>
            <a:endParaRPr/>
          </a:p>
        </p:txBody>
      </p:sp>
      <p:sp>
        <p:nvSpPr>
          <p:cNvPr id="199" name="Google Shape;19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d00bd93369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d00bd93369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g1d00bd93369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fba43c5878_1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fba43c5878_1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g1fba43c5878_1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ebc2599918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ebc2599918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1ebc2599918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ba43c5878_1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ba43c5878_1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fba43c5878_1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fba43c5878_1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fba43c5878_1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1fba43c5878_1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ba43c5878_1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ba43c5878_1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g1fba43c5878_1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ebc2599918_1_3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ebc2599918_1_3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g1ebc2599918_1_3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ebc2599918_1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ebc2599918_1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g1ebc2599918_1_1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ebc2599918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ebc2599918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1ebc2599918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ebc2599918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ebc2599918_1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Cannot separate nearshore and non-nearshore without using block codes to assign trips or digging into WCGOP data with depth.  Catches are large enough for both to consider parsing nearshore vs. non.</a:t>
            </a:r>
            <a:endParaRPr/>
          </a:p>
        </p:txBody>
      </p:sp>
      <p:sp>
        <p:nvSpPr>
          <p:cNvPr id="284" name="Google Shape;284;g1ebc2599918_1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p:txBody>
      </p:sp>
      <p:sp>
        <p:nvSpPr>
          <p:cNvPr id="290" name="Google Shape;29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ebc2599918_1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ebc2599918_1_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1ebc2599918_1_4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fba43c5878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fba43c5878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1fba43c5878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fba43c5878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fba43c5878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g1fba43c5878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cac9a31b4c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cac9a31b4c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Produced by Melissa Monk, can she update.</a:t>
            </a:r>
            <a:endParaRPr/>
          </a:p>
        </p:txBody>
      </p:sp>
      <p:sp>
        <p:nvSpPr>
          <p:cNvPr id="125" name="Google Shape;125;g1cac9a31b4c_1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cac9a31b4c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cac9a31b4c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US" sz="1000">
                <a:latin typeface="Arial"/>
                <a:ea typeface="Arial"/>
                <a:cs typeface="Arial"/>
                <a:sym typeface="Arial"/>
              </a:rPr>
              <a:t>Total mortality estimates (mt) of canary rockfish for all fleets by Management Area from 2005-Oct 2022; not shown are discarded alive fish - see next two slides for total encounter information including discarded alive fish. From 2005-2016 canary rockfish was a prohibited species and most caught fish were discarded. Also, between 2005-2016 the seasons were shorter, with shallower depths that did not provide access to the main bulk of the canary rockfish stock, especially in the areas canary rockfish are more commonly found. From 2014-2016 (green dotted outline) encounters of canary rockfish increased and anecdotal reports from PC operators in the San Francisco Management Area indicated difficulty in avoiding the species when targeting other rockfish. Beginning in 2017 the bag limit was increased to 1-fish within the 10-fish daily RCG bag limit, following the stock being declared rebuilt. Seasons and depths began expanding in more meaningful ways that year, with the Northern Management Area allowing fishing out to 30 fm for the first time in over a decade. The bag limit was increased to 2-fish in 2018, and 3-fish in 2019, although catches still remained under the California recreational HG. In 2021 the sub-bag limit for canary rockfish was eliminated. The depth limit in the San Francisco and Central Management Areas were both set to 50 fm, and in the Northern and Mendocino Management Areas the depth limit was 30fm from May-Oct and no depth limit for Nov-Dec.</a:t>
            </a:r>
            <a:endParaRPr/>
          </a:p>
        </p:txBody>
      </p:sp>
      <p:sp>
        <p:nvSpPr>
          <p:cNvPr id="133" name="Google Shape;133;g1cac9a31b4c_1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c61c627f59_9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c61c627f59_9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r>
              <a:rPr lang="en-US" sz="1000">
                <a:latin typeface="Arial"/>
                <a:ea typeface="Arial"/>
                <a:cs typeface="Arial"/>
                <a:sym typeface="Arial"/>
              </a:rPr>
              <a:t>Recreational canary rockfish estimates of total encounters (mt) by kept (dead), discarded dead, and discarded alive by year for the PC mode from 2005-Oct 2022. From 2005-2016 canary rockfish was a prohibited species and most caught fish were discarded. Also, between 2005-2016 the seasons were shorter, with shallower depths that did not provide access to the main bulk of the canary rockfish stock, especially in the areas canary rockfish are more commonly found. From 2014-2016 (green dotted outline) encounters of canary rockfish increased and anecdotal reports from PC operators in the San Francisco Management Area indicated difficulty in avoiding the species when targeting other rockfish. Beginning in 2017 the bag limit was increased to 1-fish within the 10-fish daily RCG bag limit, following the stock being declared rebuilt. Seasons and depths began expanding in more meaningful ways that year, with the Northern Management Area allowing fishing out to 30 fm for the first time in over a decade. The bag limit was increased to 2-fish in 2018, and 3-fish in 2019, although catches still remained under the California recreational HG. In 2021 the sub-bag limit for canary rockfish was eliminated. The depth limit in the San Francisco and Central Management Areas were both set to 50 fm, and in the Northern and Mendocino Management Areas the depth limit was 30fm from May-Oct and no depth limit for Nov-Dec.</a:t>
            </a:r>
            <a:endParaRPr/>
          </a:p>
        </p:txBody>
      </p:sp>
      <p:sp>
        <p:nvSpPr>
          <p:cNvPr id="140" name="Google Shape;140;g1c61c627f59_9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c61c627f59_9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c61c627f59_9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000">
                <a:latin typeface="Arial"/>
                <a:ea typeface="Arial"/>
                <a:cs typeface="Arial"/>
                <a:sym typeface="Arial"/>
              </a:rPr>
              <a:t>Recreational canary rockfish estimates of total encounters (mt) by kept (dead), discarded dead, and discarded alive by year for the PR mode from 2005-Oct 2022. Similar to the slide for the PC fleet, prior to 2017 canary rockfish were primarily discarded when caught due to the prohibited status. Significant reductions to discards are seen beginning in 2017 with the 1-fish bag limit allowance, and continued decreases to discards through 2022 with the increases to bag limits.</a:t>
            </a:r>
            <a:endParaRPr sz="1000">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r>
              <a:rPr lang="en-US" sz="1000">
                <a:latin typeface="Arial"/>
                <a:ea typeface="Arial"/>
                <a:cs typeface="Arial"/>
                <a:sym typeface="Arial"/>
              </a:rPr>
              <a:t>Other regulatory and environmental considerations discussed from fleetwide and PC slides apply here. One noticeable difference between the PC and PR trends seen in 2020 through present is a relatively stable or slightly increasing trend of canary encounters in the PR fleet. This could be due to the PR fleet not needing to follow the same social distancing requirements as the PC fleet due to COVID</a:t>
            </a:r>
            <a:endParaRPr sz="1000">
              <a:latin typeface="Arial"/>
              <a:ea typeface="Arial"/>
              <a:cs typeface="Arial"/>
              <a:sym typeface="Arial"/>
            </a:endParaRPr>
          </a:p>
        </p:txBody>
      </p:sp>
      <p:sp>
        <p:nvSpPr>
          <p:cNvPr id="147" name="Google Shape;147;g1c61c627f59_9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fba43c587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fba43c587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1fba43c587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California Canary Rockfish Data Considerations for the 2023 Assessment </a:t>
            </a:r>
            <a:endParaRPr/>
          </a:p>
        </p:txBody>
      </p:sp>
      <p:sp>
        <p:nvSpPr>
          <p:cNvPr id="89" name="Google Shape;89;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presented by:</a:t>
            </a:r>
            <a:endParaRPr/>
          </a:p>
          <a:p>
            <a:pPr marL="0" lvl="0" indent="0" algn="ctr" rtl="0">
              <a:lnSpc>
                <a:spcPct val="90000"/>
              </a:lnSpc>
              <a:spcBef>
                <a:spcPts val="0"/>
              </a:spcBef>
              <a:spcAft>
                <a:spcPts val="0"/>
              </a:spcAft>
              <a:buClr>
                <a:schemeClr val="dk1"/>
              </a:buClr>
              <a:buSzPts val="2400"/>
              <a:buNone/>
            </a:pPr>
            <a:endParaRPr/>
          </a:p>
          <a:p>
            <a:pPr marL="0" lvl="0" indent="0" algn="ctr" rtl="0">
              <a:lnSpc>
                <a:spcPct val="90000"/>
              </a:lnSpc>
              <a:spcBef>
                <a:spcPts val="0"/>
              </a:spcBef>
              <a:spcAft>
                <a:spcPts val="0"/>
              </a:spcAft>
              <a:buClr>
                <a:schemeClr val="dk1"/>
              </a:buClr>
              <a:buSzPts val="2400"/>
              <a:buNone/>
            </a:pPr>
            <a:r>
              <a:rPr lang="en-US"/>
              <a:t>Dr. John Budrick and Melissa Mandrup, California Department of Fish and Wildlife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fba43c5878_0_7"/>
          <p:cNvSpPr txBox="1">
            <a:spLocks noGrp="1"/>
          </p:cNvSpPr>
          <p:nvPr>
            <p:ph type="title"/>
          </p:nvPr>
        </p:nvSpPr>
        <p:spPr>
          <a:xfrm>
            <a:off x="745625" y="157325"/>
            <a:ext cx="10515600" cy="9996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PC Retained vs. PC Discard 2003-2016</a:t>
            </a:r>
            <a:endParaRPr/>
          </a:p>
        </p:txBody>
      </p:sp>
      <p:pic>
        <p:nvPicPr>
          <p:cNvPr id="181" name="Google Shape;181;g1fba43c5878_0_7"/>
          <p:cNvPicPr preferRelativeResize="0"/>
          <p:nvPr/>
        </p:nvPicPr>
        <p:blipFill>
          <a:blip r:embed="rId3">
            <a:alphaModFix/>
          </a:blip>
          <a:stretch>
            <a:fillRect/>
          </a:stretch>
        </p:blipFill>
        <p:spPr>
          <a:xfrm>
            <a:off x="745613" y="923913"/>
            <a:ext cx="10106025" cy="5934075"/>
          </a:xfrm>
          <a:prstGeom prst="rect">
            <a:avLst/>
          </a:prstGeom>
          <a:noFill/>
          <a:ln>
            <a:noFill/>
          </a:ln>
        </p:spPr>
      </p:pic>
      <p:sp>
        <p:nvSpPr>
          <p:cNvPr id="182" name="Google Shape;182;g1fba43c5878_0_7"/>
          <p:cNvSpPr txBox="1"/>
          <p:nvPr/>
        </p:nvSpPr>
        <p:spPr>
          <a:xfrm>
            <a:off x="1376350" y="1356800"/>
            <a:ext cx="1600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2003 Discard Lengths Collected Onboard CPFV </a:t>
            </a:r>
            <a:endParaRPr/>
          </a:p>
        </p:txBody>
      </p:sp>
      <p:cxnSp>
        <p:nvCxnSpPr>
          <p:cNvPr id="183" name="Google Shape;183;g1fba43c5878_0_7"/>
          <p:cNvCxnSpPr/>
          <p:nvPr/>
        </p:nvCxnSpPr>
        <p:spPr>
          <a:xfrm rot="10800000" flipH="1">
            <a:off x="1649675" y="2089000"/>
            <a:ext cx="361200" cy="946800"/>
          </a:xfrm>
          <a:prstGeom prst="straightConnector1">
            <a:avLst/>
          </a:prstGeom>
          <a:noFill/>
          <a:ln w="9525" cap="flat" cmpd="sng">
            <a:solidFill>
              <a:schemeClr val="dk2"/>
            </a:solidFill>
            <a:prstDash val="solid"/>
            <a:round/>
            <a:headEnd type="none" w="med" len="med"/>
            <a:tailEnd type="none" w="med" len="med"/>
          </a:ln>
        </p:spPr>
      </p:cxnSp>
      <p:cxnSp>
        <p:nvCxnSpPr>
          <p:cNvPr id="184" name="Google Shape;184;g1fba43c5878_0_7"/>
          <p:cNvCxnSpPr/>
          <p:nvPr/>
        </p:nvCxnSpPr>
        <p:spPr>
          <a:xfrm>
            <a:off x="7057400" y="1880000"/>
            <a:ext cx="361200" cy="6579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g1fba43c5878_0_7"/>
          <p:cNvSpPr txBox="1"/>
          <p:nvPr/>
        </p:nvSpPr>
        <p:spPr>
          <a:xfrm>
            <a:off x="6179025" y="1356800"/>
            <a:ext cx="1112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2017 Retention Resumed</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g1d00bd93369_0_18"/>
          <p:cNvSpPr txBox="1">
            <a:spLocks noGrp="1"/>
          </p:cNvSpPr>
          <p:nvPr>
            <p:ph type="title"/>
          </p:nvPr>
        </p:nvSpPr>
        <p:spPr>
          <a:xfrm>
            <a:off x="415275" y="365125"/>
            <a:ext cx="113859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Use of Discard Composition Data during Prohibition on Retention?</a:t>
            </a:r>
            <a:endParaRPr/>
          </a:p>
        </p:txBody>
      </p:sp>
      <p:pic>
        <p:nvPicPr>
          <p:cNvPr id="192" name="Google Shape;192;g1d00bd93369_0_18"/>
          <p:cNvPicPr preferRelativeResize="0"/>
          <p:nvPr/>
        </p:nvPicPr>
        <p:blipFill>
          <a:blip r:embed="rId3">
            <a:alphaModFix/>
          </a:blip>
          <a:stretch>
            <a:fillRect/>
          </a:stretch>
        </p:blipFill>
        <p:spPr>
          <a:xfrm>
            <a:off x="415275" y="1799074"/>
            <a:ext cx="5375004" cy="3879775"/>
          </a:xfrm>
          <a:prstGeom prst="rect">
            <a:avLst/>
          </a:prstGeom>
          <a:noFill/>
          <a:ln>
            <a:noFill/>
          </a:ln>
        </p:spPr>
      </p:pic>
      <p:pic>
        <p:nvPicPr>
          <p:cNvPr id="193" name="Google Shape;193;g1d00bd93369_0_18"/>
          <p:cNvPicPr preferRelativeResize="0"/>
          <p:nvPr/>
        </p:nvPicPr>
        <p:blipFill>
          <a:blip r:embed="rId4">
            <a:alphaModFix/>
          </a:blip>
          <a:stretch>
            <a:fillRect/>
          </a:stretch>
        </p:blipFill>
        <p:spPr>
          <a:xfrm>
            <a:off x="6516950" y="1799075"/>
            <a:ext cx="5371549" cy="3879776"/>
          </a:xfrm>
          <a:prstGeom prst="rect">
            <a:avLst/>
          </a:prstGeom>
          <a:noFill/>
          <a:ln>
            <a:noFill/>
          </a:ln>
        </p:spPr>
      </p:pic>
      <p:sp>
        <p:nvSpPr>
          <p:cNvPr id="194" name="Google Shape;194;g1d00bd93369_0_18"/>
          <p:cNvSpPr txBox="1"/>
          <p:nvPr/>
        </p:nvSpPr>
        <p:spPr>
          <a:xfrm>
            <a:off x="877300" y="5895800"/>
            <a:ext cx="202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2003-2016</a:t>
            </a:r>
            <a:endParaRPr>
              <a:latin typeface="Calibri"/>
              <a:ea typeface="Calibri"/>
              <a:cs typeface="Calibri"/>
              <a:sym typeface="Calibri"/>
            </a:endParaRPr>
          </a:p>
        </p:txBody>
      </p:sp>
      <p:sp>
        <p:nvSpPr>
          <p:cNvPr id="195" name="Google Shape;195;g1d00bd93369_0_18"/>
          <p:cNvSpPr txBox="1"/>
          <p:nvPr/>
        </p:nvSpPr>
        <p:spPr>
          <a:xfrm>
            <a:off x="6575000" y="5895800"/>
            <a:ext cx="116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2017-2022</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8" descr="Diagram, engineering drawing&#10;&#10;Description automatically generated"/>
          <p:cNvPicPr preferRelativeResize="0"/>
          <p:nvPr/>
        </p:nvPicPr>
        <p:blipFill rotWithShape="1">
          <a:blip r:embed="rId3">
            <a:alphaModFix/>
          </a:blip>
          <a:srcRect/>
          <a:stretch/>
        </p:blipFill>
        <p:spPr>
          <a:xfrm>
            <a:off x="1754909" y="1262363"/>
            <a:ext cx="7934375" cy="5474858"/>
          </a:xfrm>
          <a:prstGeom prst="rect">
            <a:avLst/>
          </a:prstGeom>
          <a:noFill/>
          <a:ln>
            <a:noFill/>
          </a:ln>
        </p:spPr>
      </p:pic>
      <p:sp>
        <p:nvSpPr>
          <p:cNvPr id="202" name="Google Shape;202;p8"/>
          <p:cNvSpPr txBox="1"/>
          <p:nvPr/>
        </p:nvSpPr>
        <p:spPr>
          <a:xfrm>
            <a:off x="2041237" y="277030"/>
            <a:ext cx="774032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Recreational Composition North of Point Conception stratified at Point Arena</a:t>
            </a:r>
            <a:endParaRPr/>
          </a:p>
        </p:txBody>
      </p:sp>
      <p:sp>
        <p:nvSpPr>
          <p:cNvPr id="203" name="Google Shape;203;p8"/>
          <p:cNvSpPr/>
          <p:nvPr/>
        </p:nvSpPr>
        <p:spPr>
          <a:xfrm>
            <a:off x="3674378" y="3951215"/>
            <a:ext cx="2030136" cy="1493240"/>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5"/>
          <p:cNvSpPr txBox="1">
            <a:spLocks noGrp="1"/>
          </p:cNvSpPr>
          <p:nvPr>
            <p:ph type="title"/>
          </p:nvPr>
        </p:nvSpPr>
        <p:spPr>
          <a:xfrm>
            <a:off x="838200" y="149500"/>
            <a:ext cx="10515600" cy="784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Data Gaps</a:t>
            </a:r>
            <a:endParaRPr/>
          </a:p>
        </p:txBody>
      </p:sp>
      <p:sp>
        <p:nvSpPr>
          <p:cNvPr id="209" name="Google Shape;209;p5"/>
          <p:cNvSpPr txBox="1">
            <a:spLocks noGrp="1"/>
          </p:cNvSpPr>
          <p:nvPr>
            <p:ph type="body" idx="1"/>
          </p:nvPr>
        </p:nvSpPr>
        <p:spPr>
          <a:xfrm>
            <a:off x="838200" y="934300"/>
            <a:ext cx="10515600" cy="5810700"/>
          </a:xfrm>
          <a:prstGeom prst="rect">
            <a:avLst/>
          </a:prstGeom>
          <a:noFill/>
          <a:ln>
            <a:noFill/>
          </a:ln>
        </p:spPr>
        <p:txBody>
          <a:bodyPr spcFirstLastPara="1" wrap="square" lIns="91425" tIns="45700" rIns="91425" bIns="45700" anchor="t" anchorCtr="0">
            <a:normAutofit fontScale="62500" lnSpcReduction="20000"/>
          </a:bodyPr>
          <a:lstStyle/>
          <a:p>
            <a:pPr marL="228600" lvl="0" indent="-161925" algn="l" rtl="0">
              <a:lnSpc>
                <a:spcPct val="90000"/>
              </a:lnSpc>
              <a:spcBef>
                <a:spcPts val="0"/>
              </a:spcBef>
              <a:spcAft>
                <a:spcPts val="0"/>
              </a:spcAft>
              <a:buClr>
                <a:schemeClr val="dk1"/>
              </a:buClr>
              <a:buSzPct val="100000"/>
              <a:buChar char="•"/>
            </a:pPr>
            <a:r>
              <a:rPr lang="en-US"/>
              <a:t>1980 MRFSS estimate not used last assessment, averaged 1979 and 1981.</a:t>
            </a:r>
            <a:endParaRPr/>
          </a:p>
          <a:p>
            <a:pPr marL="228600" lvl="0" indent="0" algn="l" rtl="0">
              <a:lnSpc>
                <a:spcPct val="90000"/>
              </a:lnSpc>
              <a:spcBef>
                <a:spcPts val="0"/>
              </a:spcBef>
              <a:spcAft>
                <a:spcPts val="0"/>
              </a:spcAft>
              <a:buNone/>
            </a:pPr>
            <a:endParaRPr/>
          </a:p>
          <a:p>
            <a:pPr marL="228600" lvl="0" indent="-161925" algn="l" rtl="0">
              <a:lnSpc>
                <a:spcPct val="90000"/>
              </a:lnSpc>
              <a:spcBef>
                <a:spcPts val="0"/>
              </a:spcBef>
              <a:spcAft>
                <a:spcPts val="0"/>
              </a:spcAft>
              <a:buClr>
                <a:schemeClr val="dk1"/>
              </a:buClr>
              <a:buSzPct val="100000"/>
              <a:buChar char="•"/>
            </a:pPr>
            <a:r>
              <a:rPr lang="en-US"/>
              <a:t>1990-1992 gap in sampling.  Downward trend in catch over longer term.  Ramp considered.</a:t>
            </a:r>
            <a:endParaRPr/>
          </a:p>
          <a:p>
            <a:pPr marL="228600" lvl="0" indent="0" algn="l" rtl="0">
              <a:lnSpc>
                <a:spcPct val="90000"/>
              </a:lnSpc>
              <a:spcBef>
                <a:spcPts val="0"/>
              </a:spcBef>
              <a:spcAft>
                <a:spcPts val="0"/>
              </a:spcAft>
              <a:buNone/>
            </a:pPr>
            <a:endParaRPr/>
          </a:p>
          <a:p>
            <a:pPr marL="228600" lvl="0" indent="-161925" algn="l" rtl="0">
              <a:lnSpc>
                <a:spcPct val="90000"/>
              </a:lnSpc>
              <a:spcBef>
                <a:spcPts val="1000"/>
              </a:spcBef>
              <a:spcAft>
                <a:spcPts val="0"/>
              </a:spcAft>
              <a:buClr>
                <a:schemeClr val="dk1"/>
              </a:buClr>
              <a:buSzPct val="100000"/>
              <a:buChar char="•"/>
            </a:pPr>
            <a:r>
              <a:rPr lang="en-US"/>
              <a:t>1993 and 1994 Party Charter estimates are blank. </a:t>
            </a:r>
            <a:endParaRPr/>
          </a:p>
          <a:p>
            <a:pPr marL="228600" lvl="0" indent="0" algn="l" rtl="0">
              <a:lnSpc>
                <a:spcPct val="90000"/>
              </a:lnSpc>
              <a:spcBef>
                <a:spcPts val="1000"/>
              </a:spcBef>
              <a:spcAft>
                <a:spcPts val="0"/>
              </a:spcAft>
              <a:buNone/>
            </a:pPr>
            <a:endParaRPr/>
          </a:p>
          <a:p>
            <a:pPr marL="228600" lvl="0" indent="-161925" algn="l" rtl="0">
              <a:lnSpc>
                <a:spcPct val="90000"/>
              </a:lnSpc>
              <a:spcBef>
                <a:spcPts val="1000"/>
              </a:spcBef>
              <a:spcAft>
                <a:spcPts val="0"/>
              </a:spcAft>
              <a:buClr>
                <a:schemeClr val="dk1"/>
              </a:buClr>
              <a:buSzPct val="100000"/>
              <a:buChar char="•"/>
            </a:pPr>
            <a:r>
              <a:rPr lang="en-US"/>
              <a:t>1995 Party Charter estimates are suspiciously low.</a:t>
            </a:r>
            <a:endParaRPr/>
          </a:p>
          <a:p>
            <a:pPr marL="228600" lvl="0" indent="0" algn="l" rtl="0">
              <a:lnSpc>
                <a:spcPct val="90000"/>
              </a:lnSpc>
              <a:spcBef>
                <a:spcPts val="1000"/>
              </a:spcBef>
              <a:spcAft>
                <a:spcPts val="0"/>
              </a:spcAft>
              <a:buNone/>
            </a:pPr>
            <a:endParaRPr/>
          </a:p>
          <a:p>
            <a:pPr marL="228600" lvl="0" indent="-161925" algn="l" rtl="0">
              <a:lnSpc>
                <a:spcPct val="90000"/>
              </a:lnSpc>
              <a:spcBef>
                <a:spcPts val="1000"/>
              </a:spcBef>
              <a:spcAft>
                <a:spcPts val="0"/>
              </a:spcAft>
              <a:buClr>
                <a:schemeClr val="dk1"/>
              </a:buClr>
              <a:buSzPct val="100000"/>
              <a:buChar char="•"/>
            </a:pPr>
            <a:r>
              <a:rPr lang="en-US"/>
              <a:t>2004 Estimates are currently blank on RecFIN.  Historical estimates can be provided or re-estimation efforts in progress.</a:t>
            </a:r>
            <a:endParaRPr/>
          </a:p>
          <a:p>
            <a:pPr marL="228600" lvl="0" indent="0" algn="l" rtl="0">
              <a:lnSpc>
                <a:spcPct val="90000"/>
              </a:lnSpc>
              <a:spcBef>
                <a:spcPts val="1000"/>
              </a:spcBef>
              <a:spcAft>
                <a:spcPts val="0"/>
              </a:spcAft>
              <a:buNone/>
            </a:pPr>
            <a:endParaRPr/>
          </a:p>
          <a:p>
            <a:pPr marL="228600" lvl="0" indent="-161925" algn="l" rtl="0">
              <a:lnSpc>
                <a:spcPct val="90000"/>
              </a:lnSpc>
              <a:spcBef>
                <a:spcPts val="1000"/>
              </a:spcBef>
              <a:spcAft>
                <a:spcPts val="0"/>
              </a:spcAft>
              <a:buClr>
                <a:schemeClr val="dk1"/>
              </a:buClr>
              <a:buSzPct val="100000"/>
              <a:buChar char="•"/>
            </a:pPr>
            <a:r>
              <a:rPr lang="en-US"/>
              <a:t>Proxy estimates for 2020 from April to June due to COVID.</a:t>
            </a:r>
            <a:endParaRPr/>
          </a:p>
          <a:p>
            <a:pPr marL="685800" lvl="1" indent="-185737" algn="l" rtl="0">
              <a:lnSpc>
                <a:spcPct val="90000"/>
              </a:lnSpc>
              <a:spcBef>
                <a:spcPts val="1000"/>
              </a:spcBef>
              <a:spcAft>
                <a:spcPts val="0"/>
              </a:spcAft>
              <a:buSzPct val="75000"/>
              <a:buChar char="•"/>
            </a:pPr>
            <a:r>
              <a:rPr lang="en-US"/>
              <a:t>Could use 2019 as a proxy, bag limit changes over time, depth and season differences in prior years. Values from the GMT?</a:t>
            </a:r>
            <a:endParaRPr/>
          </a:p>
          <a:p>
            <a:pPr marL="685800" lvl="0" indent="0" algn="l" rtl="0">
              <a:lnSpc>
                <a:spcPct val="90000"/>
              </a:lnSpc>
              <a:spcBef>
                <a:spcPts val="1000"/>
              </a:spcBef>
              <a:spcAft>
                <a:spcPts val="0"/>
              </a:spcAft>
              <a:buNone/>
            </a:pPr>
            <a:endParaRPr/>
          </a:p>
          <a:p>
            <a:pPr marL="228600" lvl="0" indent="-161925" algn="l" rtl="0">
              <a:lnSpc>
                <a:spcPct val="90000"/>
              </a:lnSpc>
              <a:spcBef>
                <a:spcPts val="1000"/>
              </a:spcBef>
              <a:spcAft>
                <a:spcPts val="0"/>
              </a:spcAft>
              <a:buClr>
                <a:schemeClr val="dk1"/>
              </a:buClr>
              <a:buSzPct val="100000"/>
              <a:buChar char="•"/>
            </a:pPr>
            <a:r>
              <a:rPr lang="en-US"/>
              <a:t>The 2020 COVID effect on RFGEN makes the 2020 CPUE questionable for the recreational fleet. </a:t>
            </a:r>
            <a:endParaRPr/>
          </a:p>
          <a:p>
            <a:pPr marL="685800" lvl="1" indent="-185737" algn="l" rtl="0">
              <a:lnSpc>
                <a:spcPct val="90000"/>
              </a:lnSpc>
              <a:spcBef>
                <a:spcPts val="1000"/>
              </a:spcBef>
              <a:spcAft>
                <a:spcPts val="0"/>
              </a:spcAft>
              <a:buSzPct val="75000"/>
              <a:buChar char="•"/>
            </a:pPr>
            <a:r>
              <a:rPr lang="en-US"/>
              <a:t>Check to see if RFGEN effect lingered into later years.</a:t>
            </a:r>
            <a:endParaRPr/>
          </a:p>
          <a:p>
            <a:pPr marL="685800" lvl="0" indent="0" algn="l" rtl="0">
              <a:lnSpc>
                <a:spcPct val="90000"/>
              </a:lnSpc>
              <a:spcBef>
                <a:spcPts val="1000"/>
              </a:spcBef>
              <a:spcAft>
                <a:spcPts val="0"/>
              </a:spcAft>
              <a:buNone/>
            </a:pPr>
            <a:endParaRPr/>
          </a:p>
          <a:p>
            <a:pPr marL="228600" lvl="0" indent="-185737" algn="l" rtl="0">
              <a:lnSpc>
                <a:spcPct val="90000"/>
              </a:lnSpc>
              <a:spcBef>
                <a:spcPts val="1000"/>
              </a:spcBef>
              <a:spcAft>
                <a:spcPts val="0"/>
              </a:spcAft>
              <a:buSzPct val="64285"/>
              <a:buChar char="•"/>
            </a:pPr>
            <a:r>
              <a:rPr lang="en-US"/>
              <a:t>Bag limit effects on CPUE are a consideration.  </a:t>
            </a:r>
            <a:endParaRPr/>
          </a:p>
          <a:p>
            <a:pPr marL="685800" lvl="1" indent="-185737" algn="l" rtl="0">
              <a:lnSpc>
                <a:spcPct val="90000"/>
              </a:lnSpc>
              <a:spcBef>
                <a:spcPts val="1000"/>
              </a:spcBef>
              <a:spcAft>
                <a:spcPts val="0"/>
              </a:spcAft>
              <a:buSzPct val="75000"/>
              <a:buChar char="•"/>
            </a:pPr>
            <a:r>
              <a:rPr lang="en-US"/>
              <a:t>Onboard CPFV index may be more robust if retained and discarded are included from 2003 onward.</a:t>
            </a:r>
            <a:endParaRPr/>
          </a:p>
          <a:p>
            <a:pPr marL="228600" lvl="0" indent="-5080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6"/>
          <p:cNvSpPr txBox="1">
            <a:spLocks noGrp="1"/>
          </p:cNvSpPr>
          <p:nvPr>
            <p:ph type="title"/>
          </p:nvPr>
        </p:nvSpPr>
        <p:spPr>
          <a:xfrm>
            <a:off x="838200" y="123050"/>
            <a:ext cx="10515600" cy="1061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Commercial Regulation History</a:t>
            </a:r>
            <a:endParaRPr/>
          </a:p>
        </p:txBody>
      </p:sp>
      <p:sp>
        <p:nvSpPr>
          <p:cNvPr id="215" name="Google Shape;215;p6"/>
          <p:cNvSpPr txBox="1">
            <a:spLocks noGrp="1"/>
          </p:cNvSpPr>
          <p:nvPr>
            <p:ph type="body" idx="1"/>
          </p:nvPr>
        </p:nvSpPr>
        <p:spPr>
          <a:xfrm>
            <a:off x="838200" y="1235750"/>
            <a:ext cx="10515600" cy="53763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Prohibition of Roller Gear in the Trawl Fishery in 1995. Small footrope limited access to rocky reef habitat.</a:t>
            </a:r>
            <a:endParaRPr/>
          </a:p>
          <a:p>
            <a:pPr marL="228600" lvl="0" indent="-228600" algn="l" rtl="0">
              <a:lnSpc>
                <a:spcPct val="90000"/>
              </a:lnSpc>
              <a:spcBef>
                <a:spcPts val="1000"/>
              </a:spcBef>
              <a:spcAft>
                <a:spcPts val="0"/>
              </a:spcAft>
              <a:buClr>
                <a:schemeClr val="dk1"/>
              </a:buClr>
              <a:buSzPts val="2800"/>
              <a:buChar char="•"/>
            </a:pPr>
            <a:r>
              <a:rPr lang="en-US"/>
              <a:t>Prohibition on retention began in the early 2000s for commercial fisheries.</a:t>
            </a:r>
            <a:endParaRPr/>
          </a:p>
          <a:p>
            <a:pPr marL="228600" lvl="0" indent="-228600" algn="l" rtl="0">
              <a:lnSpc>
                <a:spcPct val="90000"/>
              </a:lnSpc>
              <a:spcBef>
                <a:spcPts val="1000"/>
              </a:spcBef>
              <a:spcAft>
                <a:spcPts val="0"/>
              </a:spcAft>
              <a:buClr>
                <a:schemeClr val="dk1"/>
              </a:buClr>
              <a:buSzPts val="2800"/>
              <a:buChar char="•"/>
            </a:pPr>
            <a:r>
              <a:rPr lang="en-US"/>
              <a:t>RCAs prohibited access to the primary adult depth distribution.</a:t>
            </a:r>
            <a:endParaRPr/>
          </a:p>
          <a:p>
            <a:pPr marL="685800" lvl="1" indent="-292100" algn="l" rtl="0">
              <a:lnSpc>
                <a:spcPct val="90000"/>
              </a:lnSpc>
              <a:spcBef>
                <a:spcPts val="1000"/>
              </a:spcBef>
              <a:spcAft>
                <a:spcPts val="0"/>
              </a:spcAft>
              <a:buClr>
                <a:schemeClr val="dk1"/>
              </a:buClr>
              <a:buSzPts val="2800"/>
              <a:buChar char="•"/>
            </a:pPr>
            <a:r>
              <a:rPr lang="en-US"/>
              <a:t>Minor adjustments to non-trawl RCA in 2017, allowed some access to shelf. </a:t>
            </a:r>
            <a:endParaRPr/>
          </a:p>
          <a:p>
            <a:pPr marL="685800" lvl="1" indent="-292100" algn="l" rtl="0">
              <a:lnSpc>
                <a:spcPct val="90000"/>
              </a:lnSpc>
              <a:spcBef>
                <a:spcPts val="1000"/>
              </a:spcBef>
              <a:spcAft>
                <a:spcPts val="0"/>
              </a:spcAft>
              <a:buClr>
                <a:schemeClr val="dk1"/>
              </a:buClr>
              <a:buSzPts val="2800"/>
              <a:buChar char="•"/>
            </a:pPr>
            <a:r>
              <a:rPr lang="en-US"/>
              <a:t>Trawl RCAs removed in 2020 south of 46 N lat.</a:t>
            </a:r>
            <a:endParaRPr/>
          </a:p>
          <a:p>
            <a:pPr marL="228600" lvl="0" indent="-228600" algn="l" rtl="0">
              <a:lnSpc>
                <a:spcPct val="90000"/>
              </a:lnSpc>
              <a:spcBef>
                <a:spcPts val="1000"/>
              </a:spcBef>
              <a:spcAft>
                <a:spcPts val="0"/>
              </a:spcAft>
              <a:buClr>
                <a:schemeClr val="dk1"/>
              </a:buClr>
              <a:buSzPts val="2800"/>
              <a:buChar char="•"/>
            </a:pPr>
            <a:r>
              <a:rPr lang="en-US"/>
              <a:t>Retention resumed in 2017 in all fisheries</a:t>
            </a:r>
            <a:endParaRPr/>
          </a:p>
          <a:p>
            <a:pPr marL="228600" lvl="0" indent="-228600" algn="l" rtl="0">
              <a:lnSpc>
                <a:spcPct val="90000"/>
              </a:lnSpc>
              <a:spcBef>
                <a:spcPts val="1000"/>
              </a:spcBef>
              <a:spcAft>
                <a:spcPts val="0"/>
              </a:spcAft>
              <a:buClr>
                <a:schemeClr val="dk1"/>
              </a:buClr>
              <a:buSzPts val="2800"/>
              <a:buChar char="•"/>
            </a:pPr>
            <a:r>
              <a:rPr lang="en-US"/>
              <a:t>Non-trawl EFPs had low set asides, access to RCA.</a:t>
            </a:r>
            <a:endParaRPr/>
          </a:p>
          <a:p>
            <a:pPr marL="228600" lvl="0" indent="-165100" algn="l" rtl="0">
              <a:lnSpc>
                <a:spcPct val="90000"/>
              </a:lnSpc>
              <a:spcBef>
                <a:spcPts val="1000"/>
              </a:spcBef>
              <a:spcAft>
                <a:spcPts val="0"/>
              </a:spcAft>
              <a:buSzPts val="1800"/>
              <a:buChar char="•"/>
            </a:pPr>
            <a:r>
              <a:rPr lang="en-US"/>
              <a:t>Mid water trawl EFP activity in CA begin in 2018, used quota, access to RCA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d00bd93369_0_41"/>
          <p:cNvSpPr txBox="1">
            <a:spLocks noGrp="1"/>
          </p:cNvSpPr>
          <p:nvPr>
            <p:ph type="title"/>
          </p:nvPr>
        </p:nvSpPr>
        <p:spPr>
          <a:xfrm>
            <a:off x="838200" y="365125"/>
            <a:ext cx="10515600" cy="754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Commercial Catch History</a:t>
            </a:r>
            <a:endParaRPr/>
          </a:p>
        </p:txBody>
      </p:sp>
      <p:pic>
        <p:nvPicPr>
          <p:cNvPr id="222" name="Google Shape;222;g1d00bd93369_0_41"/>
          <p:cNvPicPr preferRelativeResize="0"/>
          <p:nvPr/>
        </p:nvPicPr>
        <p:blipFill>
          <a:blip r:embed="rId3">
            <a:alphaModFix/>
          </a:blip>
          <a:stretch>
            <a:fillRect/>
          </a:stretch>
        </p:blipFill>
        <p:spPr>
          <a:xfrm>
            <a:off x="152400" y="1271725"/>
            <a:ext cx="11671623" cy="543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fba43c5878_10_12"/>
          <p:cNvSpPr txBox="1">
            <a:spLocks noGrp="1"/>
          </p:cNvSpPr>
          <p:nvPr>
            <p:ph type="title"/>
          </p:nvPr>
        </p:nvSpPr>
        <p:spPr>
          <a:xfrm>
            <a:off x="838200" y="365125"/>
            <a:ext cx="10515600" cy="8355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ts val="990"/>
              <a:buFont typeface="Arial"/>
              <a:buNone/>
            </a:pPr>
            <a:r>
              <a:rPr lang="en-US"/>
              <a:t>Recent Management Changes in the Trawl Fishery</a:t>
            </a:r>
            <a:endParaRPr/>
          </a:p>
        </p:txBody>
      </p:sp>
      <p:pic>
        <p:nvPicPr>
          <p:cNvPr id="229" name="Google Shape;229;g1fba43c5878_10_12"/>
          <p:cNvPicPr preferRelativeResize="0"/>
          <p:nvPr/>
        </p:nvPicPr>
        <p:blipFill>
          <a:blip r:embed="rId3">
            <a:alphaModFix/>
          </a:blip>
          <a:stretch>
            <a:fillRect/>
          </a:stretch>
        </p:blipFill>
        <p:spPr>
          <a:xfrm>
            <a:off x="708850" y="1322950"/>
            <a:ext cx="10739199" cy="5229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1ebc2599918_1_14"/>
          <p:cNvSpPr txBox="1">
            <a:spLocks noGrp="1"/>
          </p:cNvSpPr>
          <p:nvPr>
            <p:ph type="title"/>
          </p:nvPr>
        </p:nvSpPr>
        <p:spPr>
          <a:xfrm>
            <a:off x="515525" y="365125"/>
            <a:ext cx="11172300" cy="1083900"/>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26190"/>
              <a:buFont typeface="Arial"/>
              <a:buNone/>
            </a:pPr>
            <a:r>
              <a:rPr lang="en-US" sz="4200"/>
              <a:t>PacFIN - Trawl Landings (mt), EFP vs Directed fishery</a:t>
            </a:r>
            <a:r>
              <a:rPr lang="en-US"/>
              <a:t> </a:t>
            </a:r>
            <a:endParaRPr/>
          </a:p>
        </p:txBody>
      </p:sp>
      <p:pic>
        <p:nvPicPr>
          <p:cNvPr id="236" name="Google Shape;236;g1ebc2599918_1_14"/>
          <p:cNvPicPr preferRelativeResize="0"/>
          <p:nvPr/>
        </p:nvPicPr>
        <p:blipFill>
          <a:blip r:embed="rId3">
            <a:alphaModFix/>
          </a:blip>
          <a:stretch>
            <a:fillRect/>
          </a:stretch>
        </p:blipFill>
        <p:spPr>
          <a:xfrm>
            <a:off x="838200" y="1448975"/>
            <a:ext cx="10150326" cy="513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fba43c5878_10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000"/>
              <a:t>Recent Management Changes in the Non-trawl Fishery</a:t>
            </a:r>
            <a:endParaRPr sz="4000"/>
          </a:p>
        </p:txBody>
      </p:sp>
      <p:sp>
        <p:nvSpPr>
          <p:cNvPr id="243" name="Google Shape;243;g1fba43c5878_10_3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44" name="Google Shape;244;g1fba43c5878_10_36"/>
          <p:cNvPicPr preferRelativeResize="0"/>
          <p:nvPr/>
        </p:nvPicPr>
        <p:blipFill>
          <a:blip r:embed="rId3">
            <a:alphaModFix/>
          </a:blip>
          <a:stretch>
            <a:fillRect/>
          </a:stretch>
        </p:blipFill>
        <p:spPr>
          <a:xfrm>
            <a:off x="152400" y="1690825"/>
            <a:ext cx="11515025" cy="4655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1fba43c5878_10_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sz="4200"/>
              <a:t>PacFIN - Non Trawl Landings (mt), EFP vs Directed Fishery</a:t>
            </a:r>
            <a:endParaRPr/>
          </a:p>
        </p:txBody>
      </p:sp>
      <p:graphicFrame>
        <p:nvGraphicFramePr>
          <p:cNvPr id="251" name="Google Shape;251;g1fba43c5878_10_21"/>
          <p:cNvGraphicFramePr/>
          <p:nvPr/>
        </p:nvGraphicFramePr>
        <p:xfrm>
          <a:off x="952463" y="1825625"/>
          <a:ext cx="3000000" cy="3000000"/>
        </p:xfrm>
        <a:graphic>
          <a:graphicData uri="http://schemas.openxmlformats.org/drawingml/2006/table">
            <a:tbl>
              <a:tblPr>
                <a:noFill/>
                <a:tableStyleId>{4D95308C-047F-46F9-B9EF-084F21FF6146}</a:tableStyleId>
              </a:tblPr>
              <a:tblGrid>
                <a:gridCol w="1917275">
                  <a:extLst>
                    <a:ext uri="{9D8B030D-6E8A-4147-A177-3AD203B41FA5}">
                      <a16:colId xmlns:a16="http://schemas.microsoft.com/office/drawing/2014/main" val="20000"/>
                    </a:ext>
                  </a:extLst>
                </a:gridCol>
                <a:gridCol w="1394950">
                  <a:extLst>
                    <a:ext uri="{9D8B030D-6E8A-4147-A177-3AD203B41FA5}">
                      <a16:colId xmlns:a16="http://schemas.microsoft.com/office/drawing/2014/main" val="20001"/>
                    </a:ext>
                  </a:extLst>
                </a:gridCol>
                <a:gridCol w="1394950">
                  <a:extLst>
                    <a:ext uri="{9D8B030D-6E8A-4147-A177-3AD203B41FA5}">
                      <a16:colId xmlns:a16="http://schemas.microsoft.com/office/drawing/2014/main" val="20002"/>
                    </a:ext>
                  </a:extLst>
                </a:gridCol>
                <a:gridCol w="1394950">
                  <a:extLst>
                    <a:ext uri="{9D8B030D-6E8A-4147-A177-3AD203B41FA5}">
                      <a16:colId xmlns:a16="http://schemas.microsoft.com/office/drawing/2014/main" val="20003"/>
                    </a:ext>
                  </a:extLst>
                </a:gridCol>
                <a:gridCol w="1394950">
                  <a:extLst>
                    <a:ext uri="{9D8B030D-6E8A-4147-A177-3AD203B41FA5}">
                      <a16:colId xmlns:a16="http://schemas.microsoft.com/office/drawing/2014/main" val="20004"/>
                    </a:ext>
                  </a:extLst>
                </a:gridCol>
                <a:gridCol w="1394950">
                  <a:extLst>
                    <a:ext uri="{9D8B030D-6E8A-4147-A177-3AD203B41FA5}">
                      <a16:colId xmlns:a16="http://schemas.microsoft.com/office/drawing/2014/main" val="20005"/>
                    </a:ext>
                  </a:extLst>
                </a:gridCol>
                <a:gridCol w="139495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US" sz="1800" b="1"/>
                        <a:t>Non-trawl EFPs</a:t>
                      </a:r>
                      <a:endParaRPr sz="1800" b="1"/>
                    </a:p>
                  </a:txBody>
                  <a:tcPr marL="91425" marR="91425" marT="91425" marB="91425"/>
                </a:tc>
                <a:tc>
                  <a:txBody>
                    <a:bodyPr/>
                    <a:lstStyle/>
                    <a:p>
                      <a:pPr marL="0" lvl="0" indent="0" algn="ctr" rtl="0">
                        <a:lnSpc>
                          <a:spcPct val="115000"/>
                        </a:lnSpc>
                        <a:spcBef>
                          <a:spcPts val="0"/>
                        </a:spcBef>
                        <a:spcAft>
                          <a:spcPts val="0"/>
                        </a:spcAft>
                        <a:buNone/>
                      </a:pPr>
                      <a:r>
                        <a:rPr lang="en-US" sz="1800" b="1"/>
                        <a:t>2017</a:t>
                      </a:r>
                      <a:endParaRPr sz="1800" b="1"/>
                    </a:p>
                  </a:txBody>
                  <a:tcPr marL="91425" marR="91425" marT="91425" marB="91425"/>
                </a:tc>
                <a:tc>
                  <a:txBody>
                    <a:bodyPr/>
                    <a:lstStyle/>
                    <a:p>
                      <a:pPr marL="0" lvl="0" indent="0" algn="ctr" rtl="0">
                        <a:lnSpc>
                          <a:spcPct val="115000"/>
                        </a:lnSpc>
                        <a:spcBef>
                          <a:spcPts val="0"/>
                        </a:spcBef>
                        <a:spcAft>
                          <a:spcPts val="0"/>
                        </a:spcAft>
                        <a:buNone/>
                      </a:pPr>
                      <a:r>
                        <a:rPr lang="en-US" sz="1800" b="1"/>
                        <a:t>2018</a:t>
                      </a:r>
                      <a:endParaRPr sz="1800" b="1"/>
                    </a:p>
                  </a:txBody>
                  <a:tcPr marL="91425" marR="91425" marT="91425" marB="91425"/>
                </a:tc>
                <a:tc>
                  <a:txBody>
                    <a:bodyPr/>
                    <a:lstStyle/>
                    <a:p>
                      <a:pPr marL="0" lvl="0" indent="0" algn="ctr" rtl="0">
                        <a:lnSpc>
                          <a:spcPct val="115000"/>
                        </a:lnSpc>
                        <a:spcBef>
                          <a:spcPts val="0"/>
                        </a:spcBef>
                        <a:spcAft>
                          <a:spcPts val="0"/>
                        </a:spcAft>
                        <a:buNone/>
                      </a:pPr>
                      <a:r>
                        <a:rPr lang="en-US" sz="1800" b="1"/>
                        <a:t>2019</a:t>
                      </a:r>
                      <a:endParaRPr sz="1800" b="1"/>
                    </a:p>
                  </a:txBody>
                  <a:tcPr marL="91425" marR="91425" marT="91425" marB="91425"/>
                </a:tc>
                <a:tc>
                  <a:txBody>
                    <a:bodyPr/>
                    <a:lstStyle/>
                    <a:p>
                      <a:pPr marL="0" lvl="0" indent="0" algn="ctr" rtl="0">
                        <a:lnSpc>
                          <a:spcPct val="115000"/>
                        </a:lnSpc>
                        <a:spcBef>
                          <a:spcPts val="0"/>
                        </a:spcBef>
                        <a:spcAft>
                          <a:spcPts val="0"/>
                        </a:spcAft>
                        <a:buNone/>
                      </a:pPr>
                      <a:r>
                        <a:rPr lang="en-US" sz="1800" b="1"/>
                        <a:t>2020</a:t>
                      </a:r>
                      <a:endParaRPr sz="1800" b="1"/>
                    </a:p>
                  </a:txBody>
                  <a:tcPr marL="91425" marR="91425" marT="91425" marB="91425"/>
                </a:tc>
                <a:tc>
                  <a:txBody>
                    <a:bodyPr/>
                    <a:lstStyle/>
                    <a:p>
                      <a:pPr marL="0" lvl="0" indent="0" algn="ctr" rtl="0">
                        <a:lnSpc>
                          <a:spcPct val="115000"/>
                        </a:lnSpc>
                        <a:spcBef>
                          <a:spcPts val="0"/>
                        </a:spcBef>
                        <a:spcAft>
                          <a:spcPts val="0"/>
                        </a:spcAft>
                        <a:buNone/>
                      </a:pPr>
                      <a:r>
                        <a:rPr lang="en-US" sz="1800" b="1"/>
                        <a:t>2021</a:t>
                      </a:r>
                      <a:endParaRPr sz="1800" b="1"/>
                    </a:p>
                  </a:txBody>
                  <a:tcPr marL="91425" marR="91425" marT="91425" marB="91425"/>
                </a:tc>
                <a:tc>
                  <a:txBody>
                    <a:bodyPr/>
                    <a:lstStyle/>
                    <a:p>
                      <a:pPr marL="0" lvl="0" indent="0" algn="ctr" rtl="0">
                        <a:lnSpc>
                          <a:spcPct val="115000"/>
                        </a:lnSpc>
                        <a:spcBef>
                          <a:spcPts val="0"/>
                        </a:spcBef>
                        <a:spcAft>
                          <a:spcPts val="0"/>
                        </a:spcAft>
                        <a:buNone/>
                      </a:pPr>
                      <a:r>
                        <a:rPr lang="en-US" sz="1800" b="1"/>
                        <a:t>2022</a:t>
                      </a:r>
                      <a:endParaRPr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800"/>
                        <a:t>Real Good Fish</a:t>
                      </a:r>
                      <a:endParaRPr sz="1800"/>
                    </a:p>
                  </a:txBody>
                  <a:tcPr marL="91425" marR="91425" marT="91425" marB="91425"/>
                </a:tc>
                <a:tc>
                  <a:txBody>
                    <a:bodyPr/>
                    <a:lstStyle/>
                    <a:p>
                      <a:pPr marL="0" lvl="0" indent="0" algn="l" rtl="0">
                        <a:spcBef>
                          <a:spcPts val="0"/>
                        </a:spcBef>
                        <a:spcAft>
                          <a:spcPts val="0"/>
                        </a:spcAft>
                        <a:buNone/>
                      </a:pPr>
                      <a:r>
                        <a:rPr lang="en-US" sz="1800"/>
                        <a:t> </a:t>
                      </a:r>
                      <a:endParaRPr sz="1800"/>
                    </a:p>
                  </a:txBody>
                  <a:tcPr marL="91425" marR="91425" marT="91425" marB="91425"/>
                </a:tc>
                <a:tc>
                  <a:txBody>
                    <a:bodyPr/>
                    <a:lstStyle/>
                    <a:p>
                      <a:pPr marL="0" lvl="0" indent="0" algn="l" rtl="0">
                        <a:spcBef>
                          <a:spcPts val="0"/>
                        </a:spcBef>
                        <a:spcAft>
                          <a:spcPts val="0"/>
                        </a:spcAft>
                        <a:buNone/>
                      </a:pPr>
                      <a:r>
                        <a:rPr lang="en-US" sz="1800"/>
                        <a:t> </a:t>
                      </a:r>
                      <a:endParaRPr sz="1800"/>
                    </a:p>
                  </a:txBody>
                  <a:tcPr marL="91425" marR="91425" marT="91425" marB="91425"/>
                </a:tc>
                <a:tc>
                  <a:txBody>
                    <a:bodyPr/>
                    <a:lstStyle/>
                    <a:p>
                      <a:pPr marL="0" lvl="0" indent="0" algn="l" rtl="0">
                        <a:spcBef>
                          <a:spcPts val="0"/>
                        </a:spcBef>
                        <a:spcAft>
                          <a:spcPts val="0"/>
                        </a:spcAft>
                        <a:buNone/>
                      </a:pPr>
                      <a:r>
                        <a:rPr lang="en-US" sz="1800"/>
                        <a:t> </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0.01</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0.01</a:t>
                      </a:r>
                      <a:endParaRPr sz="1800"/>
                    </a:p>
                  </a:txBody>
                  <a:tcPr marL="91425" marR="91425" marT="91425" marB="91425"/>
                </a:tc>
                <a:tc>
                  <a:txBody>
                    <a:bodyPr/>
                    <a:lstStyle/>
                    <a:p>
                      <a:pPr marL="0" lvl="0" indent="0" algn="l" rtl="0">
                        <a:spcBef>
                          <a:spcPts val="0"/>
                        </a:spcBef>
                        <a:spcAft>
                          <a:spcPts val="0"/>
                        </a:spcAft>
                        <a:buNone/>
                      </a:pPr>
                      <a:r>
                        <a:rPr lang="en-US" sz="1800"/>
                        <a:t> </a:t>
                      </a:r>
                      <a:endParaRPr sz="18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800"/>
                        <a:t>SFCF</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0.02</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0.11</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0.05</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1.28</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0.38</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0.08</a:t>
                      </a:r>
                      <a:endParaRPr sz="18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800"/>
                        <a:t>Grand Total</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0.02</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0.11</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0.05</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1.29</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0.40</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0.08</a:t>
                      </a:r>
                      <a:endParaRPr sz="1800"/>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252" name="Google Shape;252;g1fba43c5878_10_21"/>
          <p:cNvGraphicFramePr/>
          <p:nvPr/>
        </p:nvGraphicFramePr>
        <p:xfrm>
          <a:off x="838200" y="4193250"/>
          <a:ext cx="3000000" cy="3000000"/>
        </p:xfrm>
        <a:graphic>
          <a:graphicData uri="http://schemas.openxmlformats.org/drawingml/2006/table">
            <a:tbl>
              <a:tblPr>
                <a:noFill/>
                <a:tableStyleId>{4D95308C-047F-46F9-B9EF-084F21FF6146}</a:tableStyleId>
              </a:tblPr>
              <a:tblGrid>
                <a:gridCol w="2031550">
                  <a:extLst>
                    <a:ext uri="{9D8B030D-6E8A-4147-A177-3AD203B41FA5}">
                      <a16:colId xmlns:a16="http://schemas.microsoft.com/office/drawing/2014/main" val="20000"/>
                    </a:ext>
                  </a:extLst>
                </a:gridCol>
                <a:gridCol w="1375900">
                  <a:extLst>
                    <a:ext uri="{9D8B030D-6E8A-4147-A177-3AD203B41FA5}">
                      <a16:colId xmlns:a16="http://schemas.microsoft.com/office/drawing/2014/main" val="20001"/>
                    </a:ext>
                  </a:extLst>
                </a:gridCol>
                <a:gridCol w="1375900">
                  <a:extLst>
                    <a:ext uri="{9D8B030D-6E8A-4147-A177-3AD203B41FA5}">
                      <a16:colId xmlns:a16="http://schemas.microsoft.com/office/drawing/2014/main" val="20002"/>
                    </a:ext>
                  </a:extLst>
                </a:gridCol>
                <a:gridCol w="1375900">
                  <a:extLst>
                    <a:ext uri="{9D8B030D-6E8A-4147-A177-3AD203B41FA5}">
                      <a16:colId xmlns:a16="http://schemas.microsoft.com/office/drawing/2014/main" val="20003"/>
                    </a:ext>
                  </a:extLst>
                </a:gridCol>
                <a:gridCol w="1375900">
                  <a:extLst>
                    <a:ext uri="{9D8B030D-6E8A-4147-A177-3AD203B41FA5}">
                      <a16:colId xmlns:a16="http://schemas.microsoft.com/office/drawing/2014/main" val="20004"/>
                    </a:ext>
                  </a:extLst>
                </a:gridCol>
                <a:gridCol w="1375900">
                  <a:extLst>
                    <a:ext uri="{9D8B030D-6E8A-4147-A177-3AD203B41FA5}">
                      <a16:colId xmlns:a16="http://schemas.microsoft.com/office/drawing/2014/main" val="20005"/>
                    </a:ext>
                  </a:extLst>
                </a:gridCol>
                <a:gridCol w="1375900">
                  <a:extLst>
                    <a:ext uri="{9D8B030D-6E8A-4147-A177-3AD203B41FA5}">
                      <a16:colId xmlns:a16="http://schemas.microsoft.com/office/drawing/2014/main" val="20006"/>
                    </a:ext>
                  </a:extLst>
                </a:gridCol>
              </a:tblGrid>
              <a:tr h="381000">
                <a:tc>
                  <a:txBody>
                    <a:bodyPr/>
                    <a:lstStyle/>
                    <a:p>
                      <a:pPr marL="0" lvl="0" indent="0" algn="ctr" rtl="0">
                        <a:spcBef>
                          <a:spcPts val="0"/>
                        </a:spcBef>
                        <a:spcAft>
                          <a:spcPts val="0"/>
                        </a:spcAft>
                        <a:buNone/>
                      </a:pPr>
                      <a:r>
                        <a:rPr lang="en-US" sz="1800" b="1"/>
                        <a:t>Sector</a:t>
                      </a:r>
                      <a:endParaRPr sz="1800" b="1"/>
                    </a:p>
                  </a:txBody>
                  <a:tcPr marL="91425" marR="91425" marT="91425" marB="91425"/>
                </a:tc>
                <a:tc>
                  <a:txBody>
                    <a:bodyPr/>
                    <a:lstStyle/>
                    <a:p>
                      <a:pPr marL="0" lvl="0" indent="0" algn="ctr" rtl="0">
                        <a:spcBef>
                          <a:spcPts val="0"/>
                        </a:spcBef>
                        <a:spcAft>
                          <a:spcPts val="0"/>
                        </a:spcAft>
                        <a:buNone/>
                      </a:pPr>
                      <a:r>
                        <a:rPr lang="en-US" sz="1800" b="1"/>
                        <a:t>2017</a:t>
                      </a:r>
                      <a:endParaRPr sz="1800" b="1"/>
                    </a:p>
                  </a:txBody>
                  <a:tcPr marL="91425" marR="91425" marT="91425" marB="91425"/>
                </a:tc>
                <a:tc>
                  <a:txBody>
                    <a:bodyPr/>
                    <a:lstStyle/>
                    <a:p>
                      <a:pPr marL="0" lvl="0" indent="0" algn="ctr" rtl="0">
                        <a:spcBef>
                          <a:spcPts val="0"/>
                        </a:spcBef>
                        <a:spcAft>
                          <a:spcPts val="0"/>
                        </a:spcAft>
                        <a:buNone/>
                      </a:pPr>
                      <a:r>
                        <a:rPr lang="en-US" sz="1800" b="1"/>
                        <a:t>2018</a:t>
                      </a:r>
                      <a:endParaRPr sz="1800" b="1"/>
                    </a:p>
                  </a:txBody>
                  <a:tcPr marL="91425" marR="91425" marT="91425" marB="91425"/>
                </a:tc>
                <a:tc>
                  <a:txBody>
                    <a:bodyPr/>
                    <a:lstStyle/>
                    <a:p>
                      <a:pPr marL="0" lvl="0" indent="0" algn="ctr" rtl="0">
                        <a:spcBef>
                          <a:spcPts val="0"/>
                        </a:spcBef>
                        <a:spcAft>
                          <a:spcPts val="0"/>
                        </a:spcAft>
                        <a:buNone/>
                      </a:pPr>
                      <a:r>
                        <a:rPr lang="en-US" sz="1800" b="1"/>
                        <a:t>2019</a:t>
                      </a:r>
                      <a:endParaRPr sz="1800" b="1"/>
                    </a:p>
                  </a:txBody>
                  <a:tcPr marL="91425" marR="91425" marT="91425" marB="91425"/>
                </a:tc>
                <a:tc>
                  <a:txBody>
                    <a:bodyPr/>
                    <a:lstStyle/>
                    <a:p>
                      <a:pPr marL="0" lvl="0" indent="0" algn="ctr" rtl="0">
                        <a:spcBef>
                          <a:spcPts val="0"/>
                        </a:spcBef>
                        <a:spcAft>
                          <a:spcPts val="0"/>
                        </a:spcAft>
                        <a:buNone/>
                      </a:pPr>
                      <a:r>
                        <a:rPr lang="en-US" sz="1800" b="1"/>
                        <a:t>2020</a:t>
                      </a:r>
                      <a:endParaRPr sz="1800" b="1"/>
                    </a:p>
                  </a:txBody>
                  <a:tcPr marL="91425" marR="91425" marT="91425" marB="91425"/>
                </a:tc>
                <a:tc>
                  <a:txBody>
                    <a:bodyPr/>
                    <a:lstStyle/>
                    <a:p>
                      <a:pPr marL="0" lvl="0" indent="0" algn="ctr" rtl="0">
                        <a:spcBef>
                          <a:spcPts val="0"/>
                        </a:spcBef>
                        <a:spcAft>
                          <a:spcPts val="0"/>
                        </a:spcAft>
                        <a:buNone/>
                      </a:pPr>
                      <a:r>
                        <a:rPr lang="en-US" sz="1800" b="1"/>
                        <a:t>2021</a:t>
                      </a:r>
                      <a:endParaRPr sz="1800" b="1"/>
                    </a:p>
                  </a:txBody>
                  <a:tcPr marL="91425" marR="91425" marT="91425" marB="91425"/>
                </a:tc>
                <a:tc>
                  <a:txBody>
                    <a:bodyPr/>
                    <a:lstStyle/>
                    <a:p>
                      <a:pPr marL="0" lvl="0" indent="0" algn="ctr" rtl="0">
                        <a:spcBef>
                          <a:spcPts val="0"/>
                        </a:spcBef>
                        <a:spcAft>
                          <a:spcPts val="0"/>
                        </a:spcAft>
                        <a:buNone/>
                      </a:pPr>
                      <a:r>
                        <a:rPr lang="en-US" sz="1800" b="1"/>
                        <a:t>2022</a:t>
                      </a:r>
                      <a:endParaRPr sz="18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800"/>
                        <a:t>Non Nearshore</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2.8</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3.0</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2.7</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7.7</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11.6</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10.1</a:t>
                      </a:r>
                      <a:endParaRPr sz="18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800"/>
                        <a:t>Nearshore</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2.4</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3.6</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5.6</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8.4</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10.9</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11.1</a:t>
                      </a:r>
                      <a:endParaRPr sz="18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800"/>
                        <a:t>Grand total</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5.1</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6.5</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8.3</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16.0</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22.4</a:t>
                      </a:r>
                      <a:endParaRPr sz="1800"/>
                    </a:p>
                  </a:txBody>
                  <a:tcPr marL="91425" marR="91425" marT="91425" marB="91425"/>
                </a:tc>
                <a:tc>
                  <a:txBody>
                    <a:bodyPr/>
                    <a:lstStyle/>
                    <a:p>
                      <a:pPr marL="0" lvl="0" indent="0" algn="r" rtl="0">
                        <a:lnSpc>
                          <a:spcPct val="115000"/>
                        </a:lnSpc>
                        <a:spcBef>
                          <a:spcPts val="0"/>
                        </a:spcBef>
                        <a:spcAft>
                          <a:spcPts val="0"/>
                        </a:spcAft>
                        <a:buNone/>
                      </a:pPr>
                      <a:r>
                        <a:rPr lang="en-US" sz="1800"/>
                        <a:t>21.1</a:t>
                      </a:r>
                      <a:endParaRPr sz="18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838200" y="64775"/>
            <a:ext cx="10515600" cy="657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a:t>Distribution and Life History</a:t>
            </a:r>
            <a:endParaRPr/>
          </a:p>
        </p:txBody>
      </p:sp>
      <p:sp>
        <p:nvSpPr>
          <p:cNvPr id="96" name="Google Shape;96;p2"/>
          <p:cNvSpPr txBox="1">
            <a:spLocks noGrp="1"/>
          </p:cNvSpPr>
          <p:nvPr>
            <p:ph type="body" idx="1"/>
          </p:nvPr>
        </p:nvSpPr>
        <p:spPr>
          <a:xfrm>
            <a:off x="314675" y="810200"/>
            <a:ext cx="11578200" cy="5955600"/>
          </a:xfrm>
          <a:prstGeom prst="rect">
            <a:avLst/>
          </a:prstGeom>
          <a:noFill/>
          <a:ln>
            <a:noFill/>
          </a:ln>
        </p:spPr>
        <p:txBody>
          <a:bodyPr spcFirstLastPara="1" wrap="square" lIns="91425" tIns="45700" rIns="91425" bIns="45700" anchor="t" anchorCtr="0">
            <a:normAutofit fontScale="55000" lnSpcReduction="20000"/>
          </a:bodyPr>
          <a:lstStyle/>
          <a:p>
            <a:pPr marL="228600" lvl="0" indent="0" algn="l" rtl="0">
              <a:lnSpc>
                <a:spcPct val="90000"/>
              </a:lnSpc>
              <a:spcBef>
                <a:spcPts val="0"/>
              </a:spcBef>
              <a:spcAft>
                <a:spcPts val="0"/>
              </a:spcAft>
              <a:buNone/>
            </a:pPr>
            <a:endParaRPr sz="4400"/>
          </a:p>
          <a:p>
            <a:pPr marL="228600" lvl="0" indent="-217805" algn="l" rtl="0">
              <a:lnSpc>
                <a:spcPct val="90000"/>
              </a:lnSpc>
              <a:spcBef>
                <a:spcPts val="1000"/>
              </a:spcBef>
              <a:spcAft>
                <a:spcPts val="0"/>
              </a:spcAft>
              <a:buClr>
                <a:schemeClr val="dk1"/>
              </a:buClr>
              <a:buSzPct val="100000"/>
              <a:buChar char="•"/>
            </a:pPr>
            <a:r>
              <a:rPr lang="en-US" sz="4400"/>
              <a:t>Range is primarily north of Point Conception with a few caught south of Point Conception past the edge of their primary distribution.</a:t>
            </a:r>
            <a:endParaRPr sz="4400"/>
          </a:p>
          <a:p>
            <a:pPr marL="228600" lvl="0" indent="0" algn="l" rtl="0">
              <a:lnSpc>
                <a:spcPct val="90000"/>
              </a:lnSpc>
              <a:spcBef>
                <a:spcPts val="1000"/>
              </a:spcBef>
              <a:spcAft>
                <a:spcPts val="0"/>
              </a:spcAft>
              <a:buNone/>
            </a:pPr>
            <a:endParaRPr sz="4400"/>
          </a:p>
          <a:p>
            <a:pPr marL="228600" lvl="0" indent="-217805" algn="l" rtl="0">
              <a:lnSpc>
                <a:spcPct val="90000"/>
              </a:lnSpc>
              <a:spcBef>
                <a:spcPts val="1000"/>
              </a:spcBef>
              <a:spcAft>
                <a:spcPts val="0"/>
              </a:spcAft>
              <a:buClr>
                <a:schemeClr val="dk1"/>
              </a:buClr>
              <a:buSzPct val="100000"/>
              <a:buChar char="•"/>
            </a:pPr>
            <a:r>
              <a:rPr lang="en-US" sz="4400"/>
              <a:t>Prefers edges of reef and sand waves as juveniles, then sub-adults make an ontogenetic movement to deeper depths from waters as shallow as 11 m.</a:t>
            </a:r>
            <a:endParaRPr sz="4400"/>
          </a:p>
          <a:p>
            <a:pPr marL="228600" lvl="0" indent="0" algn="l" rtl="0">
              <a:lnSpc>
                <a:spcPct val="90000"/>
              </a:lnSpc>
              <a:spcBef>
                <a:spcPts val="1000"/>
              </a:spcBef>
              <a:spcAft>
                <a:spcPts val="0"/>
              </a:spcAft>
              <a:buNone/>
            </a:pPr>
            <a:endParaRPr sz="4400"/>
          </a:p>
          <a:p>
            <a:pPr marL="228600" lvl="0" indent="-217805" algn="l" rtl="0">
              <a:lnSpc>
                <a:spcPct val="90000"/>
              </a:lnSpc>
              <a:spcBef>
                <a:spcPts val="1000"/>
              </a:spcBef>
              <a:spcAft>
                <a:spcPts val="0"/>
              </a:spcAft>
              <a:buClr>
                <a:schemeClr val="dk1"/>
              </a:buClr>
              <a:buSzPct val="100000"/>
              <a:buChar char="•"/>
            </a:pPr>
            <a:r>
              <a:rPr lang="en-US" sz="4400"/>
              <a:t>Shelf species with adults most abundant between 80 and 200 m depth, with young fish shallower than adults coastwide.</a:t>
            </a:r>
            <a:endParaRPr sz="4400"/>
          </a:p>
          <a:p>
            <a:pPr marL="228600" lvl="0" indent="0" algn="l" rtl="0">
              <a:lnSpc>
                <a:spcPct val="90000"/>
              </a:lnSpc>
              <a:spcBef>
                <a:spcPts val="1000"/>
              </a:spcBef>
              <a:spcAft>
                <a:spcPts val="0"/>
              </a:spcAft>
              <a:buNone/>
            </a:pPr>
            <a:endParaRPr sz="4400"/>
          </a:p>
          <a:p>
            <a:pPr marL="228600" lvl="0" indent="-217805" algn="l" rtl="0">
              <a:lnSpc>
                <a:spcPct val="90000"/>
              </a:lnSpc>
              <a:spcBef>
                <a:spcPts val="1000"/>
              </a:spcBef>
              <a:spcAft>
                <a:spcPts val="0"/>
              </a:spcAft>
              <a:buClr>
                <a:schemeClr val="dk1"/>
              </a:buClr>
              <a:buSzPct val="100000"/>
              <a:buChar char="•"/>
            </a:pPr>
            <a:r>
              <a:rPr lang="en-US" sz="4400"/>
              <a:t>Genetically homogenous across their range in the West Coast due to high movement of adults observed in tagging studies and potentially during pre-settlement larval dispersal.</a:t>
            </a:r>
            <a:endParaRPr sz="4400"/>
          </a:p>
          <a:p>
            <a:pPr marL="228600" lvl="0" indent="0" algn="l" rtl="0">
              <a:lnSpc>
                <a:spcPct val="90000"/>
              </a:lnSpc>
              <a:spcBef>
                <a:spcPts val="1000"/>
              </a:spcBef>
              <a:spcAft>
                <a:spcPts val="0"/>
              </a:spcAft>
              <a:buNone/>
            </a:pPr>
            <a:endParaRPr sz="4400"/>
          </a:p>
          <a:p>
            <a:pPr marL="228600" lvl="0" indent="-267970" algn="l" rtl="0">
              <a:spcBef>
                <a:spcPts val="0"/>
              </a:spcBef>
              <a:spcAft>
                <a:spcPts val="0"/>
              </a:spcAft>
              <a:buSzPct val="100000"/>
              <a:buChar char="•"/>
            </a:pPr>
            <a:r>
              <a:rPr lang="en-US" sz="4400"/>
              <a:t>Schooling semi-pelagic species spends considerable time toward the bottom but suspend making them vulnerable to trawl gear.</a:t>
            </a:r>
            <a:endParaRPr sz="4400"/>
          </a:p>
          <a:p>
            <a:pPr marL="228600" lvl="0" indent="-64135" algn="l" rtl="0">
              <a:lnSpc>
                <a:spcPct val="90000"/>
              </a:lnSpc>
              <a:spcBef>
                <a:spcPts val="1000"/>
              </a:spcBef>
              <a:spcAft>
                <a:spcPts val="0"/>
              </a:spcAft>
              <a:buClr>
                <a:schemeClr val="dk1"/>
              </a:buClr>
              <a:buSzPct val="100000"/>
              <a:buNone/>
            </a:pPr>
            <a:endParaRPr/>
          </a:p>
          <a:p>
            <a:pPr marL="0" lvl="0" indent="0"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1fba43c5878_1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200"/>
              <a:t>PacFIN - Non Trawl Landings (mt),EFP vs Directed Fishery</a:t>
            </a:r>
            <a:r>
              <a:rPr lang="en-US"/>
              <a:t> </a:t>
            </a:r>
            <a:endParaRPr/>
          </a:p>
        </p:txBody>
      </p:sp>
      <p:sp>
        <p:nvSpPr>
          <p:cNvPr id="259" name="Google Shape;259;g1fba43c5878_10_1"/>
          <p:cNvSpPr txBox="1">
            <a:spLocks noGrp="1"/>
          </p:cNvSpPr>
          <p:nvPr>
            <p:ph type="body" idx="1"/>
          </p:nvPr>
        </p:nvSpPr>
        <p:spPr>
          <a:xfrm>
            <a:off x="838200" y="3139750"/>
            <a:ext cx="10053300" cy="3037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pic>
        <p:nvPicPr>
          <p:cNvPr id="260" name="Google Shape;260;g1fba43c5878_10_1"/>
          <p:cNvPicPr preferRelativeResize="0"/>
          <p:nvPr/>
        </p:nvPicPr>
        <p:blipFill>
          <a:blip r:embed="rId3">
            <a:alphaModFix/>
          </a:blip>
          <a:stretch>
            <a:fillRect/>
          </a:stretch>
        </p:blipFill>
        <p:spPr>
          <a:xfrm>
            <a:off x="510625" y="1690825"/>
            <a:ext cx="10515602" cy="5167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g1ebc2599918_1_339"/>
          <p:cNvPicPr preferRelativeResize="0"/>
          <p:nvPr/>
        </p:nvPicPr>
        <p:blipFill>
          <a:blip r:embed="rId3">
            <a:alphaModFix/>
          </a:blip>
          <a:stretch>
            <a:fillRect/>
          </a:stretch>
        </p:blipFill>
        <p:spPr>
          <a:xfrm>
            <a:off x="0" y="510427"/>
            <a:ext cx="12192000" cy="583714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g1ebc2599918_1_177"/>
          <p:cNvPicPr preferRelativeResize="0"/>
          <p:nvPr/>
        </p:nvPicPr>
        <p:blipFill>
          <a:blip r:embed="rId3">
            <a:alphaModFix/>
          </a:blip>
          <a:stretch>
            <a:fillRect/>
          </a:stretch>
        </p:blipFill>
        <p:spPr>
          <a:xfrm>
            <a:off x="904375" y="304800"/>
            <a:ext cx="10047728" cy="65531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1ebc2599918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Length Composition by Port Group</a:t>
            </a:r>
            <a:endParaRPr/>
          </a:p>
        </p:txBody>
      </p:sp>
      <p:sp>
        <p:nvSpPr>
          <p:cNvPr id="279" name="Google Shape;279;g1ebc2599918_0_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280" name="Google Shape;280;g1ebc2599918_0_1"/>
          <p:cNvPicPr preferRelativeResize="0"/>
          <p:nvPr/>
        </p:nvPicPr>
        <p:blipFill>
          <a:blip r:embed="rId3">
            <a:alphaModFix/>
          </a:blip>
          <a:stretch>
            <a:fillRect/>
          </a:stretch>
        </p:blipFill>
        <p:spPr>
          <a:xfrm>
            <a:off x="877300" y="1601175"/>
            <a:ext cx="10631325" cy="4575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ebc2599918_1_7"/>
          <p:cNvSpPr txBox="1">
            <a:spLocks noGrp="1"/>
          </p:cNvSpPr>
          <p:nvPr>
            <p:ph type="title"/>
          </p:nvPr>
        </p:nvSpPr>
        <p:spPr>
          <a:xfrm>
            <a:off x="838200" y="91550"/>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Gear Types - Trawl vs. Non-Trawl</a:t>
            </a:r>
            <a:endParaRPr/>
          </a:p>
        </p:txBody>
      </p:sp>
      <p:pic>
        <p:nvPicPr>
          <p:cNvPr id="287" name="Google Shape;287;g1ebc2599918_1_7"/>
          <p:cNvPicPr preferRelativeResize="0"/>
          <p:nvPr/>
        </p:nvPicPr>
        <p:blipFill>
          <a:blip r:embed="rId3">
            <a:alphaModFix/>
          </a:blip>
          <a:stretch>
            <a:fillRect/>
          </a:stretch>
        </p:blipFill>
        <p:spPr>
          <a:xfrm>
            <a:off x="1292347" y="1282925"/>
            <a:ext cx="8309274" cy="5166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10"/>
          <p:cNvSpPr txBox="1">
            <a:spLocks noGrp="1"/>
          </p:cNvSpPr>
          <p:nvPr>
            <p:ph type="title"/>
          </p:nvPr>
        </p:nvSpPr>
        <p:spPr>
          <a:xfrm>
            <a:off x="838200" y="365126"/>
            <a:ext cx="10515600" cy="92207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Non-Trawl Composition</a:t>
            </a:r>
            <a:endParaRPr/>
          </a:p>
        </p:txBody>
      </p:sp>
      <p:pic>
        <p:nvPicPr>
          <p:cNvPr id="293" name="Google Shape;293;p10"/>
          <p:cNvPicPr preferRelativeResize="0">
            <a:picLocks noGrp="1"/>
          </p:cNvPicPr>
          <p:nvPr>
            <p:ph type="body" idx="1"/>
          </p:nvPr>
        </p:nvPicPr>
        <p:blipFill rotWithShape="1">
          <a:blip r:embed="rId3">
            <a:alphaModFix/>
          </a:blip>
          <a:srcRect l="36505" t="19455" r="21633" b="5324"/>
          <a:stretch/>
        </p:blipFill>
        <p:spPr>
          <a:xfrm>
            <a:off x="564723" y="1308156"/>
            <a:ext cx="5388208" cy="5446032"/>
          </a:xfrm>
          <a:prstGeom prst="rect">
            <a:avLst/>
          </a:prstGeom>
          <a:noFill/>
          <a:ln>
            <a:noFill/>
          </a:ln>
        </p:spPr>
      </p:pic>
      <p:pic>
        <p:nvPicPr>
          <p:cNvPr id="294" name="Google Shape;294;p10"/>
          <p:cNvPicPr preferRelativeResize="0"/>
          <p:nvPr/>
        </p:nvPicPr>
        <p:blipFill rotWithShape="1">
          <a:blip r:embed="rId4">
            <a:alphaModFix/>
          </a:blip>
          <a:srcRect l="36428" t="20134" r="22168" b="10341"/>
          <a:stretch/>
        </p:blipFill>
        <p:spPr>
          <a:xfrm>
            <a:off x="5850293" y="1073019"/>
            <a:ext cx="5255310" cy="49638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Trawl Composition</a:t>
            </a:r>
            <a:endParaRPr/>
          </a:p>
        </p:txBody>
      </p:sp>
      <p:pic>
        <p:nvPicPr>
          <p:cNvPr id="300" name="Google Shape;300;p9"/>
          <p:cNvPicPr preferRelativeResize="0">
            <a:picLocks noGrp="1"/>
          </p:cNvPicPr>
          <p:nvPr>
            <p:ph type="body" idx="1"/>
          </p:nvPr>
        </p:nvPicPr>
        <p:blipFill rotWithShape="1">
          <a:blip r:embed="rId3">
            <a:alphaModFix/>
          </a:blip>
          <a:srcRect l="36330" t="19586" r="21574" b="12439"/>
          <a:stretch/>
        </p:blipFill>
        <p:spPr>
          <a:xfrm>
            <a:off x="215803" y="1699403"/>
            <a:ext cx="4898571" cy="4449418"/>
          </a:xfrm>
          <a:prstGeom prst="rect">
            <a:avLst/>
          </a:prstGeom>
          <a:noFill/>
          <a:ln>
            <a:noFill/>
          </a:ln>
        </p:spPr>
      </p:pic>
      <p:pic>
        <p:nvPicPr>
          <p:cNvPr id="301" name="Google Shape;301;p9"/>
          <p:cNvPicPr preferRelativeResize="0"/>
          <p:nvPr/>
        </p:nvPicPr>
        <p:blipFill rotWithShape="1">
          <a:blip r:embed="rId4">
            <a:alphaModFix/>
          </a:blip>
          <a:srcRect l="36582" t="21496" r="24541" b="7618"/>
          <a:stretch/>
        </p:blipFill>
        <p:spPr>
          <a:xfrm>
            <a:off x="5550601" y="1493487"/>
            <a:ext cx="4739951" cy="4861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ebc2599918_1_4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Commercial Topics for Further Analysis</a:t>
            </a:r>
            <a:endParaRPr/>
          </a:p>
        </p:txBody>
      </p:sp>
      <p:sp>
        <p:nvSpPr>
          <p:cNvPr id="308" name="Google Shape;308;g1ebc2599918_1_45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lnSpcReduction="20000"/>
          </a:bodyPr>
          <a:lstStyle/>
          <a:p>
            <a:pPr marL="0" lvl="0" indent="0" algn="l" rtl="0">
              <a:spcBef>
                <a:spcPts val="1000"/>
              </a:spcBef>
              <a:spcAft>
                <a:spcPts val="0"/>
              </a:spcAft>
              <a:buNone/>
            </a:pPr>
            <a:endParaRPr/>
          </a:p>
          <a:p>
            <a:pPr marL="457200" lvl="0" indent="-334327" algn="l" rtl="0">
              <a:spcBef>
                <a:spcPts val="1000"/>
              </a:spcBef>
              <a:spcAft>
                <a:spcPts val="0"/>
              </a:spcAft>
              <a:buSzPct val="64285"/>
              <a:buChar char="•"/>
            </a:pPr>
            <a:r>
              <a:rPr lang="en-US"/>
              <a:t>Nearshore vs. non-nearshore non-trawl onshore vs offshore</a:t>
            </a:r>
            <a:endParaRPr/>
          </a:p>
          <a:p>
            <a:pPr marL="914400" lvl="1" indent="-334327" algn="l" rtl="0">
              <a:spcBef>
                <a:spcPts val="0"/>
              </a:spcBef>
              <a:spcAft>
                <a:spcPts val="0"/>
              </a:spcAft>
              <a:buSzPct val="75000"/>
              <a:buChar char="•"/>
            </a:pPr>
            <a:r>
              <a:rPr lang="en-US"/>
              <a:t>Use block codes to assign trips to each and compare composition data.</a:t>
            </a:r>
            <a:endParaRPr/>
          </a:p>
          <a:p>
            <a:pPr marL="914400" lvl="1" indent="-334327" algn="l" rtl="0">
              <a:spcBef>
                <a:spcPts val="0"/>
              </a:spcBef>
              <a:spcAft>
                <a:spcPts val="0"/>
              </a:spcAft>
              <a:buSzPct val="75000"/>
              <a:buChar char="•"/>
            </a:pPr>
            <a:r>
              <a:rPr lang="en-US"/>
              <a:t>WCGOP depth data can also be used to parse limited data.</a:t>
            </a:r>
            <a:endParaRPr/>
          </a:p>
          <a:p>
            <a:pPr marL="0" lvl="0" indent="0" algn="l" rtl="0">
              <a:spcBef>
                <a:spcPts val="1000"/>
              </a:spcBef>
              <a:spcAft>
                <a:spcPts val="0"/>
              </a:spcAft>
              <a:buNone/>
            </a:pPr>
            <a:endParaRPr/>
          </a:p>
          <a:p>
            <a:pPr marL="457200" lvl="0" indent="-334327" algn="l" rtl="0">
              <a:spcBef>
                <a:spcPts val="1000"/>
              </a:spcBef>
              <a:spcAft>
                <a:spcPts val="0"/>
              </a:spcAft>
              <a:buSzPct val="64285"/>
              <a:buChar char="•"/>
            </a:pPr>
            <a:r>
              <a:rPr lang="en-US"/>
              <a:t>Extension of bubble plots of length composition to look at patterns recent term across sectors or gear types.</a:t>
            </a:r>
            <a:endParaRPr/>
          </a:p>
          <a:p>
            <a:pPr marL="914400" lvl="0" indent="0" algn="l" rtl="0">
              <a:spcBef>
                <a:spcPts val="1000"/>
              </a:spcBef>
              <a:spcAft>
                <a:spcPts val="0"/>
              </a:spcAft>
              <a:buNone/>
            </a:pPr>
            <a:endParaRPr/>
          </a:p>
          <a:p>
            <a:pPr marL="457200" lvl="0" indent="-334327" algn="l" rtl="0">
              <a:spcBef>
                <a:spcPts val="1000"/>
              </a:spcBef>
              <a:spcAft>
                <a:spcPts val="0"/>
              </a:spcAft>
              <a:buSzPct val="64285"/>
              <a:buChar char="•"/>
            </a:pPr>
            <a:r>
              <a:rPr lang="en-US"/>
              <a:t>Comparison of composition from roller gear vs. small foot rope to examine effects of more limited access to rocky reef on composition.</a:t>
            </a:r>
            <a:endParaRPr/>
          </a:p>
          <a:p>
            <a:pPr marL="914400" lvl="1" indent="-334327" algn="l" rtl="0">
              <a:spcBef>
                <a:spcPts val="0"/>
              </a:spcBef>
              <a:spcAft>
                <a:spcPts val="0"/>
              </a:spcAft>
              <a:buSzPct val="75000"/>
              <a:buChar char="•"/>
            </a:pPr>
            <a:r>
              <a:rPr lang="en-US"/>
              <a:t>Could provide some basis for whether the trawl survey lacks access to larger and potentially older females.</a:t>
            </a:r>
            <a:endParaRPr/>
          </a:p>
          <a:p>
            <a:pPr marL="914400" lvl="0" indent="0" algn="l" rtl="0">
              <a:spcBef>
                <a:spcPts val="100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1fba43c5878_0_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End</a:t>
            </a:r>
            <a:endParaRPr/>
          </a:p>
        </p:txBody>
      </p:sp>
      <p:sp>
        <p:nvSpPr>
          <p:cNvPr id="315" name="Google Shape;315;g1fba43c5878_0_2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txBox="1">
            <a:spLocks noGrp="1"/>
          </p:cNvSpPr>
          <p:nvPr>
            <p:ph type="title"/>
          </p:nvPr>
        </p:nvSpPr>
        <p:spPr>
          <a:xfrm>
            <a:off x="838200" y="96677"/>
            <a:ext cx="10515600" cy="96872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Availability/Selectivity Distributions</a:t>
            </a:r>
            <a:endParaRPr/>
          </a:p>
        </p:txBody>
      </p:sp>
      <p:sp>
        <p:nvSpPr>
          <p:cNvPr id="321" name="Google Shape;321;p7"/>
          <p:cNvSpPr txBox="1">
            <a:spLocks noGrp="1"/>
          </p:cNvSpPr>
          <p:nvPr>
            <p:ph type="body" idx="1"/>
          </p:nvPr>
        </p:nvSpPr>
        <p:spPr>
          <a:xfrm>
            <a:off x="838200" y="956345"/>
            <a:ext cx="10515600" cy="522061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Both commercial and recreational access to adult biomass was highly restricted since 2001 and depth restrictions at 20 or 30 fm north of Pigeon Point Santa Cruz in the primary distribution in California.</a:t>
            </a:r>
            <a:endParaRPr/>
          </a:p>
          <a:p>
            <a:pPr marL="228600" lvl="0" indent="-228600" algn="l" rtl="0">
              <a:lnSpc>
                <a:spcPct val="90000"/>
              </a:lnSpc>
              <a:spcBef>
                <a:spcPts val="1000"/>
              </a:spcBef>
              <a:spcAft>
                <a:spcPts val="0"/>
              </a:spcAft>
              <a:buClr>
                <a:schemeClr val="dk1"/>
              </a:buClr>
              <a:buSzPts val="2800"/>
              <a:buChar char="•"/>
            </a:pPr>
            <a:r>
              <a:rPr lang="en-US"/>
              <a:t>North vs. South of Point Arena: Season differences and length distributions may require weighting of comps by catch in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numbers</a:t>
            </a:r>
            <a:r>
              <a:rPr lang="en-US"/>
              <a:t> and differential selectivity to represent the stock rather than just the fishery.  No strong differences potentially in part the result of high movement of adults compared to copper and quillback rockfish.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838200" y="161425"/>
            <a:ext cx="10515600" cy="985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Recreational Regulation History</a:t>
            </a:r>
            <a:endParaRPr/>
          </a:p>
        </p:txBody>
      </p:sp>
      <p:sp>
        <p:nvSpPr>
          <p:cNvPr id="102" name="Google Shape;102;p4"/>
          <p:cNvSpPr txBox="1">
            <a:spLocks noGrp="1"/>
          </p:cNvSpPr>
          <p:nvPr>
            <p:ph type="body" idx="1"/>
          </p:nvPr>
        </p:nvSpPr>
        <p:spPr>
          <a:xfrm>
            <a:off x="838200" y="1082877"/>
            <a:ext cx="10515600" cy="5094000"/>
          </a:xfrm>
          <a:prstGeom prst="rect">
            <a:avLst/>
          </a:prstGeom>
          <a:noFill/>
          <a:ln>
            <a:noFill/>
          </a:ln>
        </p:spPr>
        <p:txBody>
          <a:bodyPr spcFirstLastPara="1" wrap="square" lIns="91425" tIns="45700" rIns="91425" bIns="45700" anchor="t" anchorCtr="0">
            <a:normAutofit fontScale="70000" lnSpcReduction="20000"/>
          </a:bodyPr>
          <a:lstStyle/>
          <a:p>
            <a:pPr marL="228600" lvl="0" indent="-238759" algn="l" rtl="0">
              <a:spcBef>
                <a:spcPts val="1000"/>
              </a:spcBef>
              <a:spcAft>
                <a:spcPts val="0"/>
              </a:spcAft>
              <a:buSzPct val="100000"/>
              <a:buChar char="•"/>
            </a:pPr>
            <a:r>
              <a:rPr lang="en-US"/>
              <a:t>Declared overfished in 2000</a:t>
            </a:r>
            <a:endParaRPr/>
          </a:p>
          <a:p>
            <a:pPr marL="228600" lvl="0" indent="0" algn="l" rtl="0">
              <a:spcBef>
                <a:spcPts val="1000"/>
              </a:spcBef>
              <a:spcAft>
                <a:spcPts val="0"/>
              </a:spcAft>
              <a:buNone/>
            </a:pPr>
            <a:endParaRPr/>
          </a:p>
          <a:p>
            <a:pPr marL="228600" lvl="0" indent="-238759" algn="l" rtl="0">
              <a:spcBef>
                <a:spcPts val="1000"/>
              </a:spcBef>
              <a:spcAft>
                <a:spcPts val="0"/>
              </a:spcAft>
              <a:buSzPct val="100000"/>
              <a:buChar char="•"/>
            </a:pPr>
            <a:r>
              <a:rPr lang="en-US"/>
              <a:t>One fish bag limit, season and depth restrictions implemented in 2001.</a:t>
            </a:r>
            <a:endParaRPr/>
          </a:p>
          <a:p>
            <a:pPr marL="228600" lvl="0" indent="0" algn="l" rtl="0">
              <a:spcBef>
                <a:spcPts val="1000"/>
              </a:spcBef>
              <a:spcAft>
                <a:spcPts val="0"/>
              </a:spcAft>
              <a:buNone/>
            </a:pPr>
            <a:endParaRPr/>
          </a:p>
          <a:p>
            <a:pPr marL="228600" lvl="0" indent="-238759" algn="l" rtl="0">
              <a:spcBef>
                <a:spcPts val="1000"/>
              </a:spcBef>
              <a:spcAft>
                <a:spcPts val="0"/>
              </a:spcAft>
              <a:buSzPct val="100000"/>
              <a:buChar char="•"/>
            </a:pPr>
            <a:r>
              <a:rPr lang="en-US"/>
              <a:t>Prohibited retention south of Cape Mendocino in 2003</a:t>
            </a:r>
            <a:endParaRPr/>
          </a:p>
          <a:p>
            <a:pPr marL="228600" lvl="0" indent="0" algn="l" rtl="0">
              <a:spcBef>
                <a:spcPts val="1000"/>
              </a:spcBef>
              <a:spcAft>
                <a:spcPts val="0"/>
              </a:spcAft>
              <a:buNone/>
            </a:pPr>
            <a:endParaRPr/>
          </a:p>
          <a:p>
            <a:pPr marL="228600" lvl="0" indent="-238759" algn="l" rtl="0">
              <a:spcBef>
                <a:spcPts val="1000"/>
              </a:spcBef>
              <a:spcAft>
                <a:spcPts val="0"/>
              </a:spcAft>
              <a:buSzPct val="100000"/>
              <a:buChar char="•"/>
            </a:pPr>
            <a:r>
              <a:rPr lang="en-US"/>
              <a:t>Prohibited statewide in 2004</a:t>
            </a:r>
            <a:endParaRPr/>
          </a:p>
          <a:p>
            <a:pPr marL="228600" lvl="0" indent="0" algn="l" rtl="0">
              <a:spcBef>
                <a:spcPts val="1000"/>
              </a:spcBef>
              <a:spcAft>
                <a:spcPts val="0"/>
              </a:spcAft>
              <a:buNone/>
            </a:pPr>
            <a:endParaRPr/>
          </a:p>
          <a:p>
            <a:pPr marL="228600" lvl="0" indent="-238759" algn="l" rtl="0">
              <a:spcBef>
                <a:spcPts val="1000"/>
              </a:spcBef>
              <a:spcAft>
                <a:spcPts val="0"/>
              </a:spcAft>
              <a:buSzPct val="100000"/>
              <a:buChar char="•"/>
            </a:pPr>
            <a:r>
              <a:rPr lang="en-US"/>
              <a:t>Dictated RCA depth restrictions and season length north of Point Conception through rebuilding, constraining access the primary depth distribution of adults.  Few and smaller fish observed as a result from 2001 to 2018.  </a:t>
            </a:r>
            <a:endParaRPr/>
          </a:p>
          <a:p>
            <a:pPr marL="228600" lvl="0" indent="0" algn="l" rtl="0">
              <a:lnSpc>
                <a:spcPct val="90000"/>
              </a:lnSpc>
              <a:spcBef>
                <a:spcPts val="0"/>
              </a:spcBef>
              <a:spcAft>
                <a:spcPts val="0"/>
              </a:spcAft>
              <a:buNone/>
            </a:pPr>
            <a:endParaRPr/>
          </a:p>
          <a:p>
            <a:pPr marL="228600" lvl="0" indent="-175260" algn="l" rtl="0">
              <a:lnSpc>
                <a:spcPct val="90000"/>
              </a:lnSpc>
              <a:spcBef>
                <a:spcPts val="1000"/>
              </a:spcBef>
              <a:spcAft>
                <a:spcPts val="0"/>
              </a:spcAft>
              <a:buClr>
                <a:schemeClr val="dk1"/>
              </a:buClr>
              <a:buSzPct val="100000"/>
              <a:buChar char="•"/>
            </a:pPr>
            <a:r>
              <a:rPr lang="en-US"/>
              <a:t>Access also continued to be constrained by avoidance of yelloweye rockfish.  Though partial all depth seasons allow access part of the year since 2019 in the Mendocino and Northern Management Areas. </a:t>
            </a:r>
            <a:endParaRPr/>
          </a:p>
          <a:p>
            <a:pPr marL="228600" lvl="0" indent="0" algn="l" rtl="0">
              <a:lnSpc>
                <a:spcPct val="90000"/>
              </a:lnSpc>
              <a:spcBef>
                <a:spcPts val="1000"/>
              </a:spcBef>
              <a:spcAft>
                <a:spcPts val="0"/>
              </a:spcAft>
              <a:buNone/>
            </a:pPr>
            <a:endParaRPr/>
          </a:p>
          <a:p>
            <a:pPr marL="228600" lvl="0" indent="-175260" algn="l" rtl="0">
              <a:lnSpc>
                <a:spcPct val="90000"/>
              </a:lnSpc>
              <a:spcBef>
                <a:spcPts val="1000"/>
              </a:spcBef>
              <a:spcAft>
                <a:spcPts val="0"/>
              </a:spcAft>
              <a:buClr>
                <a:schemeClr val="dk1"/>
              </a:buClr>
              <a:buSzPct val="100000"/>
              <a:buChar char="•"/>
            </a:pPr>
            <a:r>
              <a:rPr lang="en-US"/>
              <a:t>Precautionary “slow up” approach to allowed retention.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1"/>
          <p:cNvSpPr txBox="1">
            <a:spLocks noGrp="1"/>
          </p:cNvSpPr>
          <p:nvPr>
            <p:ph type="title"/>
          </p:nvPr>
        </p:nvSpPr>
        <p:spPr>
          <a:xfrm>
            <a:off x="838200" y="10553"/>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Recreational Length Composition</a:t>
            </a:r>
            <a:endParaRPr/>
          </a:p>
        </p:txBody>
      </p:sp>
      <p:pic>
        <p:nvPicPr>
          <p:cNvPr id="327" name="Google Shape;327;p11"/>
          <p:cNvPicPr preferRelativeResize="0">
            <a:picLocks noGrp="1"/>
          </p:cNvPicPr>
          <p:nvPr>
            <p:ph type="body" idx="1"/>
          </p:nvPr>
        </p:nvPicPr>
        <p:blipFill rotWithShape="1">
          <a:blip r:embed="rId3">
            <a:alphaModFix/>
          </a:blip>
          <a:srcRect l="37239" t="19547" r="22493" b="14323"/>
          <a:stretch/>
        </p:blipFill>
        <p:spPr>
          <a:xfrm>
            <a:off x="89397" y="1072305"/>
            <a:ext cx="5922600" cy="5471100"/>
          </a:xfrm>
          <a:prstGeom prst="rect">
            <a:avLst/>
          </a:prstGeom>
          <a:noFill/>
          <a:ln>
            <a:noFill/>
          </a:ln>
        </p:spPr>
      </p:pic>
      <p:pic>
        <p:nvPicPr>
          <p:cNvPr id="328" name="Google Shape;328;p11"/>
          <p:cNvPicPr preferRelativeResize="0"/>
          <p:nvPr/>
        </p:nvPicPr>
        <p:blipFill rotWithShape="1">
          <a:blip r:embed="rId4">
            <a:alphaModFix/>
          </a:blip>
          <a:srcRect l="38724" t="14698" r="48035" b="13601"/>
          <a:stretch/>
        </p:blipFill>
        <p:spPr>
          <a:xfrm>
            <a:off x="9629194" y="1427580"/>
            <a:ext cx="1614197" cy="4917232"/>
          </a:xfrm>
          <a:prstGeom prst="rect">
            <a:avLst/>
          </a:prstGeom>
          <a:noFill/>
          <a:ln>
            <a:noFill/>
          </a:ln>
        </p:spPr>
      </p:pic>
      <p:pic>
        <p:nvPicPr>
          <p:cNvPr id="329" name="Google Shape;329;p11"/>
          <p:cNvPicPr preferRelativeResize="0"/>
          <p:nvPr/>
        </p:nvPicPr>
        <p:blipFill rotWithShape="1">
          <a:blip r:embed="rId5">
            <a:alphaModFix/>
          </a:blip>
          <a:srcRect l="40330" t="17419" r="25919" b="9110"/>
          <a:stretch/>
        </p:blipFill>
        <p:spPr>
          <a:xfrm>
            <a:off x="5682341" y="1418258"/>
            <a:ext cx="4114800" cy="50385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12"/>
          <p:cNvPicPr preferRelativeResize="0">
            <a:picLocks noGrp="1"/>
          </p:cNvPicPr>
          <p:nvPr>
            <p:ph type="body" idx="1"/>
          </p:nvPr>
        </p:nvPicPr>
        <p:blipFill rotWithShape="1">
          <a:blip r:embed="rId3">
            <a:alphaModFix/>
          </a:blip>
          <a:srcRect l="37174" t="20659" r="25916" b="27449"/>
          <a:stretch/>
        </p:blipFill>
        <p:spPr>
          <a:xfrm>
            <a:off x="685189" y="340609"/>
            <a:ext cx="4845498" cy="3832059"/>
          </a:xfrm>
          <a:prstGeom prst="rect">
            <a:avLst/>
          </a:prstGeom>
          <a:noFill/>
          <a:ln>
            <a:noFill/>
          </a:ln>
        </p:spPr>
      </p:pic>
      <p:pic>
        <p:nvPicPr>
          <p:cNvPr id="335" name="Google Shape;335;p12"/>
          <p:cNvPicPr preferRelativeResize="0"/>
          <p:nvPr/>
        </p:nvPicPr>
        <p:blipFill rotWithShape="1">
          <a:blip r:embed="rId4">
            <a:alphaModFix/>
          </a:blip>
          <a:srcRect l="38418" t="43810" r="25842" b="15373"/>
          <a:stretch/>
        </p:blipFill>
        <p:spPr>
          <a:xfrm>
            <a:off x="6661314" y="662781"/>
            <a:ext cx="4357396" cy="2799184"/>
          </a:xfrm>
          <a:prstGeom prst="rect">
            <a:avLst/>
          </a:prstGeom>
          <a:noFill/>
          <a:ln>
            <a:noFill/>
          </a:ln>
        </p:spPr>
      </p:pic>
      <p:pic>
        <p:nvPicPr>
          <p:cNvPr id="336" name="Google Shape;336;p12"/>
          <p:cNvPicPr preferRelativeResize="0"/>
          <p:nvPr/>
        </p:nvPicPr>
        <p:blipFill rotWithShape="1">
          <a:blip r:embed="rId5">
            <a:alphaModFix/>
          </a:blip>
          <a:srcRect l="39643" t="29252" r="29286" b="24082"/>
          <a:stretch/>
        </p:blipFill>
        <p:spPr>
          <a:xfrm>
            <a:off x="6945897" y="3429000"/>
            <a:ext cx="3788229" cy="3200400"/>
          </a:xfrm>
          <a:prstGeom prst="rect">
            <a:avLst/>
          </a:prstGeom>
          <a:noFill/>
          <a:ln>
            <a:noFill/>
          </a:ln>
        </p:spPr>
      </p:pic>
      <p:sp>
        <p:nvSpPr>
          <p:cNvPr id="337" name="Google Shape;337;p12"/>
          <p:cNvSpPr txBox="1">
            <a:spLocks noGrp="1"/>
          </p:cNvSpPr>
          <p:nvPr>
            <p:ph type="title"/>
          </p:nvPr>
        </p:nvSpPr>
        <p:spPr>
          <a:xfrm>
            <a:off x="838200" y="0"/>
            <a:ext cx="10515600" cy="9050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Selectivity</a:t>
            </a:r>
            <a:endParaRPr/>
          </a:p>
        </p:txBody>
      </p:sp>
      <p:pic>
        <p:nvPicPr>
          <p:cNvPr id="338" name="Google Shape;338;p12"/>
          <p:cNvPicPr preferRelativeResize="0"/>
          <p:nvPr/>
        </p:nvPicPr>
        <p:blipFill rotWithShape="1">
          <a:blip r:embed="rId6">
            <a:alphaModFix/>
          </a:blip>
          <a:srcRect l="40484" t="40272" r="25383" b="16189"/>
          <a:stretch/>
        </p:blipFill>
        <p:spPr>
          <a:xfrm>
            <a:off x="1240972" y="3872204"/>
            <a:ext cx="4161453" cy="298579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13"/>
          <p:cNvPicPr preferRelativeResize="0"/>
          <p:nvPr/>
        </p:nvPicPr>
        <p:blipFill rotWithShape="1">
          <a:blip r:embed="rId3">
            <a:alphaModFix/>
          </a:blip>
          <a:srcRect l="39719" t="23130" r="30892" b="3627"/>
          <a:stretch/>
        </p:blipFill>
        <p:spPr>
          <a:xfrm>
            <a:off x="4911058" y="919707"/>
            <a:ext cx="3718694" cy="5213244"/>
          </a:xfrm>
          <a:prstGeom prst="rect">
            <a:avLst/>
          </a:prstGeom>
          <a:noFill/>
          <a:ln>
            <a:noFill/>
          </a:ln>
        </p:spPr>
      </p:pic>
      <p:pic>
        <p:nvPicPr>
          <p:cNvPr id="344" name="Google Shape;344;p13"/>
          <p:cNvPicPr preferRelativeResize="0"/>
          <p:nvPr/>
        </p:nvPicPr>
        <p:blipFill rotWithShape="1">
          <a:blip r:embed="rId4">
            <a:alphaModFix/>
          </a:blip>
          <a:srcRect l="40102" t="15133" r="31810" b="34830"/>
          <a:stretch/>
        </p:blipFill>
        <p:spPr>
          <a:xfrm>
            <a:off x="6388891" y="1206559"/>
            <a:ext cx="3424335" cy="3431483"/>
          </a:xfrm>
          <a:prstGeom prst="rect">
            <a:avLst/>
          </a:prstGeom>
          <a:noFill/>
          <a:ln>
            <a:noFill/>
          </a:ln>
        </p:spPr>
      </p:pic>
      <p:sp>
        <p:nvSpPr>
          <p:cNvPr id="345" name="Google Shape;345;p13"/>
          <p:cNvSpPr txBox="1">
            <a:spLocks noGrp="1"/>
          </p:cNvSpPr>
          <p:nvPr>
            <p:ph type="title"/>
          </p:nvPr>
        </p:nvSpPr>
        <p:spPr>
          <a:xfrm>
            <a:off x="838200" y="117446"/>
            <a:ext cx="10515600" cy="114090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Where are the big females?</a:t>
            </a:r>
            <a:endParaRPr/>
          </a:p>
        </p:txBody>
      </p:sp>
      <p:sp>
        <p:nvSpPr>
          <p:cNvPr id="346" name="Google Shape;346;p13"/>
          <p:cNvSpPr txBox="1">
            <a:spLocks noGrp="1"/>
          </p:cNvSpPr>
          <p:nvPr>
            <p:ph type="body" idx="1"/>
          </p:nvPr>
        </p:nvSpPr>
        <p:spPr>
          <a:xfrm>
            <a:off x="269033" y="1037881"/>
            <a:ext cx="4723701" cy="5536734"/>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dk1"/>
              </a:buClr>
              <a:buSzPct val="100000"/>
              <a:buChar char="•"/>
            </a:pPr>
            <a:r>
              <a:rPr lang="en-US"/>
              <a:t>Model predicts larger fish in the recreational fishery.</a:t>
            </a:r>
            <a:endParaRPr/>
          </a:p>
          <a:p>
            <a:pPr marL="228600" lvl="0" indent="-228600" algn="l" rtl="0">
              <a:lnSpc>
                <a:spcPct val="90000"/>
              </a:lnSpc>
              <a:spcBef>
                <a:spcPts val="1000"/>
              </a:spcBef>
              <a:spcAft>
                <a:spcPts val="0"/>
              </a:spcAft>
              <a:buClr>
                <a:schemeClr val="dk1"/>
              </a:buClr>
              <a:buSzPct val="100000"/>
              <a:buChar char="•"/>
            </a:pPr>
            <a:r>
              <a:rPr lang="en-US"/>
              <a:t>Depth restrictions prevent access.</a:t>
            </a:r>
            <a:endParaRPr/>
          </a:p>
          <a:p>
            <a:pPr marL="228600" lvl="0" indent="-228600" algn="l" rtl="0">
              <a:lnSpc>
                <a:spcPct val="90000"/>
              </a:lnSpc>
              <a:spcBef>
                <a:spcPts val="1000"/>
              </a:spcBef>
              <a:spcAft>
                <a:spcPts val="0"/>
              </a:spcAft>
              <a:buClr>
                <a:schemeClr val="dk1"/>
              </a:buClr>
              <a:buSzPct val="100000"/>
              <a:buChar char="•"/>
            </a:pPr>
            <a:r>
              <a:rPr lang="en-US"/>
              <a:t>Trawl Survey Data still seeing them?</a:t>
            </a:r>
            <a:endParaRPr/>
          </a:p>
          <a:p>
            <a:pPr marL="228600" lvl="0" indent="-228600" algn="l" rtl="0">
              <a:lnSpc>
                <a:spcPct val="90000"/>
              </a:lnSpc>
              <a:spcBef>
                <a:spcPts val="1000"/>
              </a:spcBef>
              <a:spcAft>
                <a:spcPts val="0"/>
              </a:spcAft>
              <a:buClr>
                <a:schemeClr val="dk1"/>
              </a:buClr>
              <a:buSzPct val="100000"/>
              <a:buChar char="•"/>
            </a:pPr>
            <a:r>
              <a:rPr lang="en-US"/>
              <a:t>ROV data patterns in length with depth in the ~6000 observations in 2014 and 2020</a:t>
            </a:r>
            <a:endParaRPr/>
          </a:p>
          <a:p>
            <a:pPr marL="228600" lvl="0" indent="-228600" algn="l" rtl="0">
              <a:lnSpc>
                <a:spcPct val="90000"/>
              </a:lnSpc>
              <a:spcBef>
                <a:spcPts val="1000"/>
              </a:spcBef>
              <a:spcAft>
                <a:spcPts val="0"/>
              </a:spcAft>
              <a:buClr>
                <a:schemeClr val="dk1"/>
              </a:buClr>
              <a:buSzPct val="100000"/>
              <a:buChar char="•"/>
            </a:pPr>
            <a:r>
              <a:rPr lang="en-US"/>
              <a:t>In the updated data reflecting resumed access do we see them again indicating they were unavailable due to depth restrictions.  </a:t>
            </a:r>
            <a:endParaRPr/>
          </a:p>
          <a:p>
            <a:pPr marL="685800" lvl="1" indent="-228600" algn="l" rtl="0">
              <a:lnSpc>
                <a:spcPct val="90000"/>
              </a:lnSpc>
              <a:spcBef>
                <a:spcPts val="500"/>
              </a:spcBef>
              <a:spcAft>
                <a:spcPts val="0"/>
              </a:spcAft>
              <a:buClr>
                <a:schemeClr val="dk1"/>
              </a:buClr>
              <a:buSzPct val="100000"/>
              <a:buChar char="•"/>
            </a:pPr>
            <a:r>
              <a:rPr lang="en-US"/>
              <a:t>Examine composition in months deeper depths were accessible. </a:t>
            </a:r>
            <a:endParaRPr/>
          </a:p>
          <a:p>
            <a:pPr marL="228600" lvl="0" indent="-228600" algn="l" rtl="0">
              <a:lnSpc>
                <a:spcPct val="90000"/>
              </a:lnSpc>
              <a:spcBef>
                <a:spcPts val="1000"/>
              </a:spcBef>
              <a:spcAft>
                <a:spcPts val="0"/>
              </a:spcAft>
              <a:buClr>
                <a:schemeClr val="dk1"/>
              </a:buClr>
              <a:buSzPct val="100000"/>
              <a:buChar char="•"/>
            </a:pPr>
            <a:r>
              <a:rPr lang="en-US"/>
              <a:t>Expectation of model based on observations in OR/WA?</a:t>
            </a:r>
            <a:endParaRPr/>
          </a:p>
          <a:p>
            <a:pPr marL="685800" lvl="1" indent="-228600" algn="l" rtl="0">
              <a:lnSpc>
                <a:spcPct val="90000"/>
              </a:lnSpc>
              <a:spcBef>
                <a:spcPts val="500"/>
              </a:spcBef>
              <a:spcAft>
                <a:spcPts val="0"/>
              </a:spcAft>
              <a:buClr>
                <a:schemeClr val="dk1"/>
              </a:buClr>
              <a:buSzPct val="100000"/>
              <a:buChar char="•"/>
            </a:pPr>
            <a:r>
              <a:rPr lang="en-US"/>
              <a:t>Potential growth differences along the coast?</a:t>
            </a:r>
            <a:endParaRPr/>
          </a:p>
          <a:p>
            <a:pPr marL="685800" lvl="1" indent="-228600" algn="l" rtl="0">
              <a:lnSpc>
                <a:spcPct val="90000"/>
              </a:lnSpc>
              <a:spcBef>
                <a:spcPts val="500"/>
              </a:spcBef>
              <a:spcAft>
                <a:spcPts val="0"/>
              </a:spcAft>
              <a:buClr>
                <a:schemeClr val="dk1"/>
              </a:buClr>
              <a:buSzPct val="100000"/>
              <a:buChar char="•"/>
            </a:pPr>
            <a:r>
              <a:rPr lang="en-US"/>
              <a:t>Southern end of range- potential recruitment and nursery, but not adult primary range. Seen in other Sebastes.</a:t>
            </a:r>
            <a:endParaRPr/>
          </a:p>
        </p:txBody>
      </p:sp>
      <p:pic>
        <p:nvPicPr>
          <p:cNvPr id="347" name="Google Shape;347;p13"/>
          <p:cNvPicPr preferRelativeResize="0"/>
          <p:nvPr/>
        </p:nvPicPr>
        <p:blipFill rotWithShape="1">
          <a:blip r:embed="rId5">
            <a:alphaModFix/>
          </a:blip>
          <a:srcRect l="40255" t="13470" r="33341" b="11837"/>
          <a:stretch/>
        </p:blipFill>
        <p:spPr>
          <a:xfrm>
            <a:off x="8972939" y="0"/>
            <a:ext cx="3219061" cy="51225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fba43c5878_0_14"/>
          <p:cNvSpPr txBox="1">
            <a:spLocks noGrp="1"/>
          </p:cNvSpPr>
          <p:nvPr>
            <p:ph type="title"/>
          </p:nvPr>
        </p:nvSpPr>
        <p:spPr>
          <a:xfrm>
            <a:off x="838200" y="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Recreational Catch by Mode 1980-2022</a:t>
            </a:r>
            <a:endParaRPr/>
          </a:p>
        </p:txBody>
      </p:sp>
      <p:pic>
        <p:nvPicPr>
          <p:cNvPr id="109" name="Google Shape;109;g1fba43c5878_0_14"/>
          <p:cNvPicPr preferRelativeResize="0"/>
          <p:nvPr/>
        </p:nvPicPr>
        <p:blipFill>
          <a:blip r:embed="rId3">
            <a:alphaModFix/>
          </a:blip>
          <a:stretch>
            <a:fillRect/>
          </a:stretch>
        </p:blipFill>
        <p:spPr>
          <a:xfrm>
            <a:off x="1198850" y="1010950"/>
            <a:ext cx="8815176" cy="5716250"/>
          </a:xfrm>
          <a:prstGeom prst="rect">
            <a:avLst/>
          </a:prstGeom>
          <a:noFill/>
          <a:ln>
            <a:noFill/>
          </a:ln>
        </p:spPr>
      </p:pic>
      <p:cxnSp>
        <p:nvCxnSpPr>
          <p:cNvPr id="110" name="Google Shape;110;g1fba43c5878_0_14"/>
          <p:cNvCxnSpPr/>
          <p:nvPr/>
        </p:nvCxnSpPr>
        <p:spPr>
          <a:xfrm rot="10800000">
            <a:off x="4890425" y="3162775"/>
            <a:ext cx="87900" cy="1854600"/>
          </a:xfrm>
          <a:prstGeom prst="straightConnector1">
            <a:avLst/>
          </a:prstGeom>
          <a:noFill/>
          <a:ln w="9525" cap="flat" cmpd="sng">
            <a:solidFill>
              <a:schemeClr val="dk2"/>
            </a:solidFill>
            <a:prstDash val="solid"/>
            <a:round/>
            <a:headEnd type="none" w="med" len="med"/>
            <a:tailEnd type="none" w="med" len="med"/>
          </a:ln>
        </p:spPr>
      </p:cxnSp>
      <p:sp>
        <p:nvSpPr>
          <p:cNvPr id="111" name="Google Shape;111;g1fba43c5878_0_14"/>
          <p:cNvSpPr txBox="1"/>
          <p:nvPr/>
        </p:nvSpPr>
        <p:spPr>
          <a:xfrm>
            <a:off x="3907825" y="1930475"/>
            <a:ext cx="12867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2001 One Fish Bag Statewide, Depth Restrictions, Season Limits</a:t>
            </a:r>
            <a:endParaRPr>
              <a:latin typeface="Calibri"/>
              <a:ea typeface="Calibri"/>
              <a:cs typeface="Calibri"/>
              <a:sym typeface="Calibri"/>
            </a:endParaRPr>
          </a:p>
        </p:txBody>
      </p:sp>
      <p:cxnSp>
        <p:nvCxnSpPr>
          <p:cNvPr id="112" name="Google Shape;112;g1fba43c5878_0_14"/>
          <p:cNvCxnSpPr/>
          <p:nvPr/>
        </p:nvCxnSpPr>
        <p:spPr>
          <a:xfrm rot="10800000" flipH="1">
            <a:off x="5251650" y="3162850"/>
            <a:ext cx="146400" cy="2059500"/>
          </a:xfrm>
          <a:prstGeom prst="straightConnector1">
            <a:avLst/>
          </a:prstGeom>
          <a:noFill/>
          <a:ln w="9525" cap="flat" cmpd="sng">
            <a:solidFill>
              <a:schemeClr val="dk2"/>
            </a:solidFill>
            <a:prstDash val="solid"/>
            <a:round/>
            <a:headEnd type="none" w="med" len="med"/>
            <a:tailEnd type="none" w="med" len="med"/>
          </a:ln>
        </p:spPr>
      </p:cxnSp>
      <p:sp>
        <p:nvSpPr>
          <p:cNvPr id="113" name="Google Shape;113;g1fba43c5878_0_14"/>
          <p:cNvSpPr txBox="1"/>
          <p:nvPr/>
        </p:nvSpPr>
        <p:spPr>
          <a:xfrm>
            <a:off x="5251650" y="2125675"/>
            <a:ext cx="1209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2003 Prohibited South of Cape Mendocino</a:t>
            </a:r>
            <a:endParaRPr>
              <a:latin typeface="Calibri"/>
              <a:ea typeface="Calibri"/>
              <a:cs typeface="Calibri"/>
              <a:sym typeface="Calibri"/>
            </a:endParaRPr>
          </a:p>
        </p:txBody>
      </p:sp>
      <p:cxnSp>
        <p:nvCxnSpPr>
          <p:cNvPr id="114" name="Google Shape;114;g1fba43c5878_0_14"/>
          <p:cNvCxnSpPr/>
          <p:nvPr/>
        </p:nvCxnSpPr>
        <p:spPr>
          <a:xfrm rot="10800000" flipH="1">
            <a:off x="5368775" y="3172375"/>
            <a:ext cx="1191000" cy="2245200"/>
          </a:xfrm>
          <a:prstGeom prst="straightConnector1">
            <a:avLst/>
          </a:prstGeom>
          <a:noFill/>
          <a:ln w="9525" cap="flat" cmpd="sng">
            <a:solidFill>
              <a:schemeClr val="dk2"/>
            </a:solidFill>
            <a:prstDash val="solid"/>
            <a:round/>
            <a:headEnd type="none" w="med" len="med"/>
            <a:tailEnd type="none" w="med" len="med"/>
          </a:ln>
        </p:spPr>
      </p:cxnSp>
      <p:sp>
        <p:nvSpPr>
          <p:cNvPr id="115" name="Google Shape;115;g1fba43c5878_0_14"/>
          <p:cNvSpPr txBox="1"/>
          <p:nvPr/>
        </p:nvSpPr>
        <p:spPr>
          <a:xfrm>
            <a:off x="6364575" y="2547175"/>
            <a:ext cx="1669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2004 Prohibited State Wide</a:t>
            </a:r>
            <a:endParaRPr>
              <a:latin typeface="Calibri"/>
              <a:ea typeface="Calibri"/>
              <a:cs typeface="Calibri"/>
              <a:sym typeface="Calibri"/>
            </a:endParaRPr>
          </a:p>
        </p:txBody>
      </p:sp>
      <p:cxnSp>
        <p:nvCxnSpPr>
          <p:cNvPr id="116" name="Google Shape;116;g1fba43c5878_0_14"/>
          <p:cNvCxnSpPr/>
          <p:nvPr/>
        </p:nvCxnSpPr>
        <p:spPr>
          <a:xfrm rot="10800000">
            <a:off x="4431600" y="3797350"/>
            <a:ext cx="449100" cy="771000"/>
          </a:xfrm>
          <a:prstGeom prst="straightConnector1">
            <a:avLst/>
          </a:prstGeom>
          <a:noFill/>
          <a:ln w="9525" cap="flat" cmpd="sng">
            <a:solidFill>
              <a:schemeClr val="dk2"/>
            </a:solidFill>
            <a:prstDash val="solid"/>
            <a:round/>
            <a:headEnd type="none" w="med" len="med"/>
            <a:tailEnd type="none" w="med" len="med"/>
          </a:ln>
        </p:spPr>
      </p:cxnSp>
      <p:sp>
        <p:nvSpPr>
          <p:cNvPr id="117" name="Google Shape;117;g1fba43c5878_0_14"/>
          <p:cNvSpPr txBox="1"/>
          <p:nvPr/>
        </p:nvSpPr>
        <p:spPr>
          <a:xfrm>
            <a:off x="3687300" y="3284775"/>
            <a:ext cx="99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Declared Overfished</a:t>
            </a:r>
            <a:endParaRPr>
              <a:latin typeface="Calibri"/>
              <a:ea typeface="Calibri"/>
              <a:cs typeface="Calibri"/>
              <a:sym typeface="Calibri"/>
            </a:endParaRPr>
          </a:p>
        </p:txBody>
      </p:sp>
      <p:cxnSp>
        <p:nvCxnSpPr>
          <p:cNvPr id="118" name="Google Shape;118;g1fba43c5878_0_14"/>
          <p:cNvCxnSpPr/>
          <p:nvPr/>
        </p:nvCxnSpPr>
        <p:spPr>
          <a:xfrm rot="10800000" flipH="1">
            <a:off x="6735375" y="3768050"/>
            <a:ext cx="214800" cy="1405500"/>
          </a:xfrm>
          <a:prstGeom prst="straightConnector1">
            <a:avLst/>
          </a:prstGeom>
          <a:noFill/>
          <a:ln w="9525" cap="flat" cmpd="sng">
            <a:solidFill>
              <a:schemeClr val="dk2"/>
            </a:solidFill>
            <a:prstDash val="solid"/>
            <a:round/>
            <a:headEnd type="none" w="med" len="med"/>
            <a:tailEnd type="none" w="med" len="med"/>
          </a:ln>
        </p:spPr>
      </p:cxnSp>
      <p:sp>
        <p:nvSpPr>
          <p:cNvPr id="119" name="Google Shape;119;g1fba43c5878_0_14"/>
          <p:cNvSpPr txBox="1"/>
          <p:nvPr/>
        </p:nvSpPr>
        <p:spPr>
          <a:xfrm>
            <a:off x="6628000" y="3163875"/>
            <a:ext cx="998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2015 Rebuilt</a:t>
            </a:r>
            <a:endParaRPr>
              <a:latin typeface="Calibri"/>
              <a:ea typeface="Calibri"/>
              <a:cs typeface="Calibri"/>
              <a:sym typeface="Calibri"/>
            </a:endParaRPr>
          </a:p>
        </p:txBody>
      </p:sp>
      <p:cxnSp>
        <p:nvCxnSpPr>
          <p:cNvPr id="120" name="Google Shape;120;g1fba43c5878_0_14"/>
          <p:cNvCxnSpPr/>
          <p:nvPr/>
        </p:nvCxnSpPr>
        <p:spPr>
          <a:xfrm rot="10800000" flipH="1">
            <a:off x="7067250" y="2928350"/>
            <a:ext cx="683400" cy="1483800"/>
          </a:xfrm>
          <a:prstGeom prst="straightConnector1">
            <a:avLst/>
          </a:prstGeom>
          <a:noFill/>
          <a:ln w="9525" cap="flat" cmpd="sng">
            <a:solidFill>
              <a:schemeClr val="dk2"/>
            </a:solidFill>
            <a:prstDash val="solid"/>
            <a:round/>
            <a:headEnd type="none" w="med" len="med"/>
            <a:tailEnd type="none" w="med" len="med"/>
          </a:ln>
        </p:spPr>
      </p:cxnSp>
      <p:sp>
        <p:nvSpPr>
          <p:cNvPr id="121" name="Google Shape;121;g1fba43c5878_0_14"/>
          <p:cNvSpPr txBox="1"/>
          <p:nvPr/>
        </p:nvSpPr>
        <p:spPr>
          <a:xfrm>
            <a:off x="7750650" y="2450100"/>
            <a:ext cx="1405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2017 Resumed Retention</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cac9a31b4c_1_19"/>
          <p:cNvSpPr txBox="1">
            <a:spLocks noGrp="1"/>
          </p:cNvSpPr>
          <p:nvPr>
            <p:ph type="title"/>
          </p:nvPr>
        </p:nvSpPr>
        <p:spPr>
          <a:xfrm>
            <a:off x="838200" y="110625"/>
            <a:ext cx="10515600" cy="11184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a:t>Season/Depth Restrictions for Northern California</a:t>
            </a:r>
            <a:endParaRPr/>
          </a:p>
        </p:txBody>
      </p:sp>
      <p:pic>
        <p:nvPicPr>
          <p:cNvPr id="128" name="Google Shape;128;g1cac9a31b4c_1_19"/>
          <p:cNvPicPr preferRelativeResize="0"/>
          <p:nvPr/>
        </p:nvPicPr>
        <p:blipFill rotWithShape="1">
          <a:blip r:embed="rId3">
            <a:alphaModFix/>
          </a:blip>
          <a:srcRect l="34272" t="51255" r="20868" b="11825"/>
          <a:stretch/>
        </p:blipFill>
        <p:spPr>
          <a:xfrm>
            <a:off x="53275" y="919152"/>
            <a:ext cx="12138725" cy="5619299"/>
          </a:xfrm>
          <a:prstGeom prst="rect">
            <a:avLst/>
          </a:prstGeom>
          <a:noFill/>
          <a:ln>
            <a:noFill/>
          </a:ln>
        </p:spPr>
      </p:pic>
      <p:sp>
        <p:nvSpPr>
          <p:cNvPr id="129" name="Google Shape;129;g1cac9a31b4c_1_19"/>
          <p:cNvSpPr txBox="1"/>
          <p:nvPr/>
        </p:nvSpPr>
        <p:spPr>
          <a:xfrm>
            <a:off x="1438875" y="6091850"/>
            <a:ext cx="1076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Credit: Melissa Monk from Vermilion/Sunset Assessment</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cac9a31b4c_1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Recreational Catch History 2005-2022</a:t>
            </a:r>
            <a:endParaRPr/>
          </a:p>
        </p:txBody>
      </p:sp>
      <p:pic>
        <p:nvPicPr>
          <p:cNvPr id="136" name="Google Shape;136;g1cac9a31b4c_1_6"/>
          <p:cNvPicPr preferRelativeResize="0"/>
          <p:nvPr/>
        </p:nvPicPr>
        <p:blipFill>
          <a:blip r:embed="rId3">
            <a:alphaModFix/>
          </a:blip>
          <a:stretch>
            <a:fillRect/>
          </a:stretch>
        </p:blipFill>
        <p:spPr>
          <a:xfrm>
            <a:off x="1679875" y="1690825"/>
            <a:ext cx="9003122" cy="491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c61c627f59_9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PC Fleet Total Encounters</a:t>
            </a:r>
            <a:endParaRPr/>
          </a:p>
        </p:txBody>
      </p:sp>
      <p:pic>
        <p:nvPicPr>
          <p:cNvPr id="143" name="Google Shape;143;g1c61c627f59_9_1"/>
          <p:cNvPicPr preferRelativeResize="0"/>
          <p:nvPr/>
        </p:nvPicPr>
        <p:blipFill>
          <a:blip r:embed="rId3">
            <a:alphaModFix/>
          </a:blip>
          <a:stretch>
            <a:fillRect/>
          </a:stretch>
        </p:blipFill>
        <p:spPr>
          <a:xfrm>
            <a:off x="1539550" y="1602075"/>
            <a:ext cx="9333251" cy="5041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c61c627f59_9_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PR Fleet Total Encounters</a:t>
            </a:r>
            <a:endParaRPr/>
          </a:p>
        </p:txBody>
      </p:sp>
      <p:pic>
        <p:nvPicPr>
          <p:cNvPr id="150" name="Google Shape;150;g1c61c627f59_9_8"/>
          <p:cNvPicPr preferRelativeResize="0"/>
          <p:nvPr/>
        </p:nvPicPr>
        <p:blipFill>
          <a:blip r:embed="rId3">
            <a:alphaModFix/>
          </a:blip>
          <a:stretch>
            <a:fillRect/>
          </a:stretch>
        </p:blipFill>
        <p:spPr>
          <a:xfrm>
            <a:off x="1713438" y="1423487"/>
            <a:ext cx="8765124" cy="5155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fba43c5878_0_0"/>
          <p:cNvSpPr txBox="1">
            <a:spLocks noGrp="1"/>
          </p:cNvSpPr>
          <p:nvPr>
            <p:ph type="title"/>
          </p:nvPr>
        </p:nvSpPr>
        <p:spPr>
          <a:xfrm>
            <a:off x="838200" y="0"/>
            <a:ext cx="10515600" cy="864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Length Composition Over Time</a:t>
            </a:r>
            <a:endParaRPr/>
          </a:p>
        </p:txBody>
      </p:sp>
      <p:pic>
        <p:nvPicPr>
          <p:cNvPr id="157" name="Google Shape;157;g1fba43c5878_0_0"/>
          <p:cNvPicPr preferRelativeResize="0"/>
          <p:nvPr/>
        </p:nvPicPr>
        <p:blipFill>
          <a:blip r:embed="rId3">
            <a:alphaModFix/>
          </a:blip>
          <a:stretch>
            <a:fillRect/>
          </a:stretch>
        </p:blipFill>
        <p:spPr>
          <a:xfrm>
            <a:off x="866763" y="777450"/>
            <a:ext cx="10106025" cy="5905500"/>
          </a:xfrm>
          <a:prstGeom prst="rect">
            <a:avLst/>
          </a:prstGeom>
          <a:noFill/>
          <a:ln>
            <a:noFill/>
          </a:ln>
        </p:spPr>
      </p:pic>
      <p:cxnSp>
        <p:nvCxnSpPr>
          <p:cNvPr id="158" name="Google Shape;158;g1fba43c5878_0_0"/>
          <p:cNvCxnSpPr/>
          <p:nvPr/>
        </p:nvCxnSpPr>
        <p:spPr>
          <a:xfrm rot="10800000">
            <a:off x="4724625" y="1601025"/>
            <a:ext cx="732000" cy="897900"/>
          </a:xfrm>
          <a:prstGeom prst="straightConnector1">
            <a:avLst/>
          </a:prstGeom>
          <a:noFill/>
          <a:ln w="9525" cap="flat" cmpd="sng">
            <a:solidFill>
              <a:schemeClr val="dk2"/>
            </a:solidFill>
            <a:prstDash val="solid"/>
            <a:round/>
            <a:headEnd type="none" w="med" len="med"/>
            <a:tailEnd type="none" w="med" len="med"/>
          </a:ln>
        </p:spPr>
      </p:cxnSp>
      <p:sp>
        <p:nvSpPr>
          <p:cNvPr id="159" name="Google Shape;159;g1fba43c5878_0_0"/>
          <p:cNvSpPr txBox="1"/>
          <p:nvPr/>
        </p:nvSpPr>
        <p:spPr>
          <a:xfrm>
            <a:off x="4295025" y="819950"/>
            <a:ext cx="1113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2000 Declared Overfished</a:t>
            </a:r>
            <a:endParaRPr>
              <a:latin typeface="Calibri"/>
              <a:ea typeface="Calibri"/>
              <a:cs typeface="Calibri"/>
              <a:sym typeface="Calibri"/>
            </a:endParaRPr>
          </a:p>
        </p:txBody>
      </p:sp>
      <p:cxnSp>
        <p:nvCxnSpPr>
          <p:cNvPr id="160" name="Google Shape;160;g1fba43c5878_0_0"/>
          <p:cNvCxnSpPr/>
          <p:nvPr/>
        </p:nvCxnSpPr>
        <p:spPr>
          <a:xfrm rot="10800000">
            <a:off x="5700675" y="1981450"/>
            <a:ext cx="19500" cy="663900"/>
          </a:xfrm>
          <a:prstGeom prst="straightConnector1">
            <a:avLst/>
          </a:prstGeom>
          <a:noFill/>
          <a:ln w="9525" cap="flat" cmpd="sng">
            <a:solidFill>
              <a:schemeClr val="dk2"/>
            </a:solidFill>
            <a:prstDash val="solid"/>
            <a:round/>
            <a:headEnd type="none" w="med" len="med"/>
            <a:tailEnd type="none" w="med" len="med"/>
          </a:ln>
        </p:spPr>
      </p:cxnSp>
      <p:sp>
        <p:nvSpPr>
          <p:cNvPr id="161" name="Google Shape;161;g1fba43c5878_0_0"/>
          <p:cNvSpPr txBox="1"/>
          <p:nvPr/>
        </p:nvSpPr>
        <p:spPr>
          <a:xfrm>
            <a:off x="5241875" y="782350"/>
            <a:ext cx="1064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2001 Season and Depth Restrictions+ Bag Limits</a:t>
            </a:r>
            <a:endParaRPr>
              <a:latin typeface="Calibri"/>
              <a:ea typeface="Calibri"/>
              <a:cs typeface="Calibri"/>
              <a:sym typeface="Calibri"/>
            </a:endParaRPr>
          </a:p>
        </p:txBody>
      </p:sp>
      <p:sp>
        <p:nvSpPr>
          <p:cNvPr id="162" name="Google Shape;162;g1fba43c5878_0_0"/>
          <p:cNvSpPr txBox="1"/>
          <p:nvPr/>
        </p:nvSpPr>
        <p:spPr>
          <a:xfrm>
            <a:off x="5408025" y="5583600"/>
            <a:ext cx="189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163" name="Google Shape;163;g1fba43c5878_0_0"/>
          <p:cNvCxnSpPr/>
          <p:nvPr/>
        </p:nvCxnSpPr>
        <p:spPr>
          <a:xfrm rot="10800000">
            <a:off x="8560750" y="1522850"/>
            <a:ext cx="126900" cy="8394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g1fba43c5878_0_0"/>
          <p:cNvSpPr txBox="1"/>
          <p:nvPr/>
        </p:nvSpPr>
        <p:spPr>
          <a:xfrm>
            <a:off x="7713400" y="674650"/>
            <a:ext cx="1269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2017 Retention resumes 1 fish bag limit, Depth liberalized</a:t>
            </a:r>
            <a:endParaRPr>
              <a:latin typeface="Calibri"/>
              <a:ea typeface="Calibri"/>
              <a:cs typeface="Calibri"/>
              <a:sym typeface="Calibri"/>
            </a:endParaRPr>
          </a:p>
        </p:txBody>
      </p:sp>
      <p:cxnSp>
        <p:nvCxnSpPr>
          <p:cNvPr id="165" name="Google Shape;165;g1fba43c5878_0_0"/>
          <p:cNvCxnSpPr/>
          <p:nvPr/>
        </p:nvCxnSpPr>
        <p:spPr>
          <a:xfrm rot="10800000" flipH="1">
            <a:off x="8865250" y="1491475"/>
            <a:ext cx="175800" cy="5370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g1fba43c5878_0_0"/>
          <p:cNvSpPr txBox="1"/>
          <p:nvPr/>
        </p:nvSpPr>
        <p:spPr>
          <a:xfrm>
            <a:off x="8941450" y="1035500"/>
            <a:ext cx="41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167" name="Google Shape;167;g1fba43c5878_0_0"/>
          <p:cNvCxnSpPr/>
          <p:nvPr/>
        </p:nvCxnSpPr>
        <p:spPr>
          <a:xfrm rot="10800000">
            <a:off x="7282150" y="1766925"/>
            <a:ext cx="1024800" cy="605100"/>
          </a:xfrm>
          <a:prstGeom prst="straightConnector1">
            <a:avLst/>
          </a:prstGeom>
          <a:noFill/>
          <a:ln w="9525" cap="flat" cmpd="sng">
            <a:solidFill>
              <a:schemeClr val="dk2"/>
            </a:solidFill>
            <a:prstDash val="solid"/>
            <a:round/>
            <a:headEnd type="none" w="med" len="med"/>
            <a:tailEnd type="none" w="med" len="med"/>
          </a:ln>
        </p:spPr>
      </p:cxnSp>
      <p:sp>
        <p:nvSpPr>
          <p:cNvPr id="168" name="Google Shape;168;g1fba43c5878_0_0"/>
          <p:cNvSpPr txBox="1"/>
          <p:nvPr/>
        </p:nvSpPr>
        <p:spPr>
          <a:xfrm>
            <a:off x="6735388" y="1151325"/>
            <a:ext cx="92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2015 Rebuilt </a:t>
            </a:r>
            <a:endParaRPr>
              <a:latin typeface="Calibri"/>
              <a:ea typeface="Calibri"/>
              <a:cs typeface="Calibri"/>
              <a:sym typeface="Calibri"/>
            </a:endParaRPr>
          </a:p>
        </p:txBody>
      </p:sp>
      <p:sp>
        <p:nvSpPr>
          <p:cNvPr id="169" name="Google Shape;169;g1fba43c5878_0_0"/>
          <p:cNvSpPr txBox="1"/>
          <p:nvPr/>
        </p:nvSpPr>
        <p:spPr>
          <a:xfrm>
            <a:off x="8892725" y="719350"/>
            <a:ext cx="663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2018 2 fish bag </a:t>
            </a:r>
            <a:endParaRPr>
              <a:latin typeface="Calibri"/>
              <a:ea typeface="Calibri"/>
              <a:cs typeface="Calibri"/>
              <a:sym typeface="Calibri"/>
            </a:endParaRPr>
          </a:p>
        </p:txBody>
      </p:sp>
      <p:sp>
        <p:nvSpPr>
          <p:cNvPr id="170" name="Google Shape;170;g1fba43c5878_0_0"/>
          <p:cNvSpPr txBox="1"/>
          <p:nvPr/>
        </p:nvSpPr>
        <p:spPr>
          <a:xfrm>
            <a:off x="9429525" y="1079400"/>
            <a:ext cx="308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71" name="Google Shape;171;g1fba43c5878_0_0"/>
          <p:cNvSpPr txBox="1"/>
          <p:nvPr/>
        </p:nvSpPr>
        <p:spPr>
          <a:xfrm>
            <a:off x="9415725" y="783375"/>
            <a:ext cx="732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2019 - 2020   3 fish bag</a:t>
            </a:r>
            <a:endParaRPr>
              <a:latin typeface="Calibri"/>
              <a:ea typeface="Calibri"/>
              <a:cs typeface="Calibri"/>
              <a:sym typeface="Calibri"/>
            </a:endParaRPr>
          </a:p>
        </p:txBody>
      </p:sp>
      <p:cxnSp>
        <p:nvCxnSpPr>
          <p:cNvPr id="172" name="Google Shape;172;g1fba43c5878_0_0"/>
          <p:cNvCxnSpPr/>
          <p:nvPr/>
        </p:nvCxnSpPr>
        <p:spPr>
          <a:xfrm rot="10800000" flipH="1">
            <a:off x="9205000" y="1708225"/>
            <a:ext cx="185400" cy="361200"/>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g1fba43c5878_0_0"/>
          <p:cNvCxnSpPr/>
          <p:nvPr/>
        </p:nvCxnSpPr>
        <p:spPr>
          <a:xfrm rot="10800000" flipH="1">
            <a:off x="9468575" y="1552025"/>
            <a:ext cx="605100" cy="615000"/>
          </a:xfrm>
          <a:prstGeom prst="straightConnector1">
            <a:avLst/>
          </a:prstGeom>
          <a:noFill/>
          <a:ln w="9525" cap="flat" cmpd="sng">
            <a:solidFill>
              <a:schemeClr val="dk2"/>
            </a:solidFill>
            <a:prstDash val="solid"/>
            <a:round/>
            <a:headEnd type="none" w="med" len="med"/>
            <a:tailEnd type="none" w="med" len="med"/>
          </a:ln>
        </p:spPr>
      </p:cxnSp>
      <p:sp>
        <p:nvSpPr>
          <p:cNvPr id="174" name="Google Shape;174;g1fba43c5878_0_0"/>
          <p:cNvSpPr txBox="1"/>
          <p:nvPr/>
        </p:nvSpPr>
        <p:spPr>
          <a:xfrm>
            <a:off x="10073675" y="1079400"/>
            <a:ext cx="82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Ten fish bag</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1913</Words>
  <Application>Microsoft Office PowerPoint</Application>
  <PresentationFormat>Widescreen</PresentationFormat>
  <Paragraphs>207</Paragraphs>
  <Slides>32</Slides>
  <Notes>32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Calibri</vt:lpstr>
      <vt:lpstr>Office Theme</vt:lpstr>
      <vt:lpstr>California Canary Rockfish Data Considerations for the 2023 Assessment </vt:lpstr>
      <vt:lpstr>Distribution and Life History</vt:lpstr>
      <vt:lpstr>Recreational Regulation History</vt:lpstr>
      <vt:lpstr>Recreational Catch by Mode 1980-2022</vt:lpstr>
      <vt:lpstr>Season/Depth Restrictions for Northern California</vt:lpstr>
      <vt:lpstr>Recreational Catch History 2005-2022</vt:lpstr>
      <vt:lpstr>PC Fleet Total Encounters</vt:lpstr>
      <vt:lpstr>PR Fleet Total Encounters</vt:lpstr>
      <vt:lpstr>Length Composition Over Time</vt:lpstr>
      <vt:lpstr>PC Retained vs. PC Discard 2003-2016</vt:lpstr>
      <vt:lpstr>Use of Discard Composition Data during Prohibition on Retention?</vt:lpstr>
      <vt:lpstr>PowerPoint Presentation</vt:lpstr>
      <vt:lpstr>Data Gaps</vt:lpstr>
      <vt:lpstr>Commercial Regulation History</vt:lpstr>
      <vt:lpstr>Commercial Catch History</vt:lpstr>
      <vt:lpstr>Recent Management Changes in the Trawl Fishery</vt:lpstr>
      <vt:lpstr>PacFIN - Trawl Landings (mt), EFP vs Directed fishery </vt:lpstr>
      <vt:lpstr>Recent Management Changes in the Non-trawl Fishery</vt:lpstr>
      <vt:lpstr>PacFIN - Non Trawl Landings (mt), EFP vs Directed Fishery</vt:lpstr>
      <vt:lpstr>PacFIN - Non Trawl Landings (mt),EFP vs Directed Fishery </vt:lpstr>
      <vt:lpstr>PowerPoint Presentation</vt:lpstr>
      <vt:lpstr>PowerPoint Presentation</vt:lpstr>
      <vt:lpstr>Length Composition by Port Group</vt:lpstr>
      <vt:lpstr>Gear Types - Trawl vs. Non-Trawl</vt:lpstr>
      <vt:lpstr>Non-Trawl Composition</vt:lpstr>
      <vt:lpstr>Trawl Composition</vt:lpstr>
      <vt:lpstr>Commercial Topics for Further Analysis</vt:lpstr>
      <vt:lpstr>End</vt:lpstr>
      <vt:lpstr>Availability/Selectivity Distributions</vt:lpstr>
      <vt:lpstr>Recreational Length Composition</vt:lpstr>
      <vt:lpstr>Selectivity</vt:lpstr>
      <vt:lpstr>Where are the big females?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Canary Rockfish Data Considerations for the 2023 Assessment </dc:title>
  <dc:creator>Budrick, John@Wildlife</dc:creator>
  <cp:lastModifiedBy>Budrick, John@Wildlife</cp:lastModifiedBy>
  <cp:revision>1</cp:revision>
  <dcterms:created xsi:type="dcterms:W3CDTF">2022-12-28T18:49:19Z</dcterms:created>
  <dcterms:modified xsi:type="dcterms:W3CDTF">2023-01-25T18:54:24Z</dcterms:modified>
</cp:coreProperties>
</file>